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347" r:id="rId2"/>
    <p:sldId id="256" r:id="rId3"/>
    <p:sldId id="258" r:id="rId4"/>
    <p:sldId id="257" r:id="rId5"/>
    <p:sldId id="259" r:id="rId6"/>
    <p:sldId id="260" r:id="rId7"/>
    <p:sldId id="268" r:id="rId8"/>
    <p:sldId id="261" r:id="rId9"/>
    <p:sldId id="263" r:id="rId10"/>
    <p:sldId id="264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342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343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6" r:id="rId44"/>
    <p:sldId id="298" r:id="rId45"/>
    <p:sldId id="299" r:id="rId46"/>
    <p:sldId id="300" r:id="rId47"/>
    <p:sldId id="301" r:id="rId48"/>
    <p:sldId id="302" r:id="rId49"/>
    <p:sldId id="303" r:id="rId50"/>
    <p:sldId id="305" r:id="rId51"/>
    <p:sldId id="306" r:id="rId52"/>
    <p:sldId id="308" r:id="rId53"/>
    <p:sldId id="309" r:id="rId54"/>
    <p:sldId id="344" r:id="rId55"/>
    <p:sldId id="307" r:id="rId56"/>
    <p:sldId id="311" r:id="rId57"/>
    <p:sldId id="310" r:id="rId58"/>
    <p:sldId id="312" r:id="rId59"/>
    <p:sldId id="313" r:id="rId60"/>
    <p:sldId id="314" r:id="rId61"/>
    <p:sldId id="317" r:id="rId62"/>
    <p:sldId id="318" r:id="rId63"/>
    <p:sldId id="319" r:id="rId64"/>
    <p:sldId id="320" r:id="rId65"/>
    <p:sldId id="315" r:id="rId66"/>
    <p:sldId id="321" r:id="rId67"/>
    <p:sldId id="322" r:id="rId68"/>
    <p:sldId id="316" r:id="rId69"/>
    <p:sldId id="323" r:id="rId70"/>
    <p:sldId id="324" r:id="rId71"/>
    <p:sldId id="345" r:id="rId72"/>
    <p:sldId id="327" r:id="rId73"/>
    <p:sldId id="326" r:id="rId74"/>
    <p:sldId id="325" r:id="rId75"/>
    <p:sldId id="329" r:id="rId76"/>
    <p:sldId id="328" r:id="rId77"/>
    <p:sldId id="341" r:id="rId78"/>
    <p:sldId id="330" r:id="rId79"/>
    <p:sldId id="331" r:id="rId80"/>
    <p:sldId id="333" r:id="rId81"/>
    <p:sldId id="334" r:id="rId82"/>
    <p:sldId id="335" r:id="rId83"/>
    <p:sldId id="336" r:id="rId84"/>
    <p:sldId id="338" r:id="rId85"/>
    <p:sldId id="337" r:id="rId86"/>
    <p:sldId id="339" r:id="rId87"/>
    <p:sldId id="340" r:id="rId88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A6494"/>
    <a:srgbClr val="740074"/>
    <a:srgbClr val="693853"/>
    <a:srgbClr val="660066"/>
    <a:srgbClr val="660033"/>
    <a:srgbClr val="800080"/>
    <a:srgbClr val="8F3B7B"/>
    <a:srgbClr val="7B3863"/>
    <a:srgbClr val="302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0" autoAdjust="0"/>
    <p:restoredTop sz="94660"/>
  </p:normalViewPr>
  <p:slideViewPr>
    <p:cSldViewPr snapToGrid="0">
      <p:cViewPr>
        <p:scale>
          <a:sx n="66" d="100"/>
          <a:sy n="66" d="100"/>
        </p:scale>
        <p:origin x="1308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1106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60428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095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0780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63136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57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017122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141744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45344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02205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7402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E0D68-59BE-4F2A-A338-94170D85D6D6}" type="datetimeFigureOut">
              <a:rPr lang="ar-EG" smtClean="0"/>
              <a:t>25/10/1436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2BE26-B4E9-4256-A2AB-2BCC79A9F03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8438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95460" y="421829"/>
            <a:ext cx="7124432" cy="49615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11000" b="1" dirty="0">
                <a:solidFill>
                  <a:srgbClr val="9A6494"/>
                </a:solidFill>
                <a:cs typeface="+mj-cs"/>
              </a:rPr>
              <a:t>هل </a:t>
            </a:r>
            <a:endParaRPr lang="ar-EG" sz="11000" b="1" dirty="0" smtClean="0">
              <a:solidFill>
                <a:srgbClr val="9A649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11000" b="1" dirty="0" smtClean="0">
                <a:solidFill>
                  <a:srgbClr val="9A6494"/>
                </a:solidFill>
                <a:cs typeface="+mj-cs"/>
              </a:rPr>
              <a:t>صمت</a:t>
            </a:r>
            <a:endParaRPr lang="ar-EG" sz="11000" b="1" dirty="0" smtClean="0">
              <a:solidFill>
                <a:srgbClr val="9A649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11000" b="1" dirty="0" smtClean="0">
                <a:solidFill>
                  <a:srgbClr val="9A6494"/>
                </a:solidFill>
                <a:cs typeface="+mj-cs"/>
              </a:rPr>
              <a:t> </a:t>
            </a:r>
            <a:r>
              <a:rPr lang="ar-SA" sz="11000" b="1" dirty="0" smtClean="0">
                <a:solidFill>
                  <a:srgbClr val="9A6494"/>
                </a:solidFill>
                <a:cs typeface="+mj-cs"/>
              </a:rPr>
              <a:t>رمضان</a:t>
            </a:r>
            <a:r>
              <a:rPr lang="ar-EG" sz="11000" b="1" dirty="0" smtClean="0">
                <a:solidFill>
                  <a:srgbClr val="9A6494"/>
                </a:solidFill>
                <a:cs typeface="+mj-cs"/>
              </a:rPr>
              <a:t>؟</a:t>
            </a:r>
            <a:endParaRPr lang="en-US" sz="11000" b="1" dirty="0">
              <a:solidFill>
                <a:srgbClr val="9A6494"/>
              </a:solidFill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-241428" y="5194793"/>
            <a:ext cx="7124432" cy="700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4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rabic Typesetting" panose="03020402040406030203" pitchFamily="66" charset="-78"/>
              </a:rPr>
              <a:t>درس للشيخ / محمد حسين يعقوب حفظه الله</a:t>
            </a:r>
            <a:endParaRPr lang="en-US" sz="4800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4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78933" y="936984"/>
            <a:ext cx="7886700" cy="56119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8000" b="1" dirty="0">
                <a:solidFill>
                  <a:srgbClr val="FF0066"/>
                </a:solidFill>
                <a:cs typeface="+mj-cs"/>
              </a:rPr>
              <a:t>هل تبت توبة </a:t>
            </a:r>
            <a:r>
              <a:rPr lang="ar-SA" sz="8000" b="1" dirty="0" smtClean="0">
                <a:solidFill>
                  <a:srgbClr val="FF0066"/>
                </a:solidFill>
                <a:cs typeface="+mj-cs"/>
              </a:rPr>
              <a:t>نصوحة</a:t>
            </a:r>
            <a:endParaRPr lang="ar-EG" sz="80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000" b="1" dirty="0" smtClean="0">
                <a:solidFill>
                  <a:srgbClr val="FF0066"/>
                </a:solidFill>
                <a:cs typeface="+mj-cs"/>
              </a:rPr>
              <a:t>فلم </a:t>
            </a:r>
            <a:r>
              <a:rPr lang="ar-SA" sz="8000" b="1" dirty="0">
                <a:solidFill>
                  <a:srgbClr val="FF0066"/>
                </a:solidFill>
                <a:cs typeface="+mj-cs"/>
              </a:rPr>
              <a:t>ترجع بعد </a:t>
            </a:r>
            <a:endParaRPr lang="ar-EG" sz="80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000" b="1" dirty="0" smtClean="0">
                <a:solidFill>
                  <a:srgbClr val="FF0066"/>
                </a:solidFill>
                <a:cs typeface="+mj-cs"/>
              </a:rPr>
              <a:t>رمضان</a:t>
            </a:r>
            <a:r>
              <a:rPr lang="ar-EG" sz="80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8000" b="1" dirty="0">
                <a:solidFill>
                  <a:srgbClr val="FF0066"/>
                </a:solidFill>
              </a:rPr>
              <a:t>إلى</a:t>
            </a:r>
            <a:endParaRPr lang="ar-EG" sz="80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000" b="1" dirty="0" smtClean="0">
                <a:solidFill>
                  <a:srgbClr val="FF0066"/>
                </a:solidFill>
                <a:cs typeface="+mj-cs"/>
              </a:rPr>
              <a:t>معصية </a:t>
            </a:r>
            <a:r>
              <a:rPr lang="ar-SA" sz="8000" b="1" dirty="0">
                <a:solidFill>
                  <a:srgbClr val="FF0066"/>
                </a:solidFill>
                <a:cs typeface="+mj-cs"/>
              </a:rPr>
              <a:t>واحده ؟!!</a:t>
            </a:r>
            <a:endParaRPr lang="ar-EG" sz="80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2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97873" y="1774109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80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8000" b="1" dirty="0" smtClean="0">
                <a:solidFill>
                  <a:srgbClr val="740074"/>
                </a:solidFill>
                <a:cs typeface="+mj-cs"/>
              </a:rPr>
              <a:t>هذا </a:t>
            </a:r>
            <a:r>
              <a:rPr lang="ar-SA" sz="8000" b="1" dirty="0">
                <a:solidFill>
                  <a:srgbClr val="740074"/>
                </a:solidFill>
                <a:cs typeface="+mj-cs"/>
              </a:rPr>
              <a:t>هو الدليل على </a:t>
            </a:r>
            <a:endParaRPr lang="ar-EG" sz="8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80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8000" b="1" dirty="0" smtClean="0">
                <a:solidFill>
                  <a:srgbClr val="740074"/>
                </a:solidFill>
                <a:cs typeface="+mj-cs"/>
              </a:rPr>
              <a:t>نك صمت</a:t>
            </a:r>
            <a:r>
              <a:rPr lang="ar-EG" sz="8000" b="1" dirty="0" smtClean="0">
                <a:solidFill>
                  <a:srgbClr val="740074"/>
                </a:solidFill>
                <a:cs typeface="+mj-cs"/>
              </a:rPr>
              <a:t> </a:t>
            </a:r>
          </a:p>
          <a:p>
            <a:pPr marL="0" indent="0" algn="ctr">
              <a:buNone/>
            </a:pPr>
            <a:r>
              <a:rPr lang="ar-EG" sz="8000" b="1" dirty="0" smtClean="0">
                <a:solidFill>
                  <a:srgbClr val="740074"/>
                </a:solidFill>
                <a:cs typeface="+mj-cs"/>
              </a:rPr>
              <a:t>رمضان !!</a:t>
            </a:r>
            <a:r>
              <a:rPr lang="ar-SA" sz="8000" b="1" dirty="0">
                <a:solidFill>
                  <a:srgbClr val="740074"/>
                </a:solidFill>
                <a:cs typeface="+mj-cs"/>
              </a:rPr>
              <a:t> </a:t>
            </a:r>
            <a:endParaRPr lang="ar-EG" sz="8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13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2619"/>
            <a:ext cx="7886700" cy="64426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66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6600" b="1" dirty="0" smtClean="0">
                <a:solidFill>
                  <a:srgbClr val="740074"/>
                </a:solidFill>
                <a:cs typeface="+mj-cs"/>
              </a:rPr>
              <a:t>خي </a:t>
            </a:r>
            <a:r>
              <a:rPr lang="ar-SA" sz="6600" b="1" dirty="0">
                <a:solidFill>
                  <a:srgbClr val="740074"/>
                </a:solidFill>
                <a:cs typeface="+mj-cs"/>
              </a:rPr>
              <a:t>وحبيبي حقيقة </a:t>
            </a:r>
            <a:r>
              <a:rPr lang="ar-SA" sz="6600" b="1" dirty="0" smtClean="0">
                <a:solidFill>
                  <a:srgbClr val="740074"/>
                </a:solidFill>
                <a:cs typeface="+mj-cs"/>
              </a:rPr>
              <a:t>بالله</a:t>
            </a:r>
            <a:r>
              <a:rPr lang="ar-EG" sz="66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endParaRPr lang="ar-EG" sz="32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9600" b="1" dirty="0" smtClean="0">
                <a:solidFill>
                  <a:srgbClr val="FF0066"/>
                </a:solidFill>
                <a:cs typeface="+mj-cs"/>
              </a:rPr>
              <a:t>    هل</a:t>
            </a:r>
          </a:p>
          <a:p>
            <a:pPr marL="0" indent="0" algn="ctr">
              <a:buNone/>
            </a:pPr>
            <a:r>
              <a:rPr lang="ar-EG" sz="9600" b="1" dirty="0" smtClean="0">
                <a:solidFill>
                  <a:srgbClr val="FF0066"/>
                </a:solidFill>
                <a:cs typeface="+mj-cs"/>
              </a:rPr>
              <a:t>     صمت</a:t>
            </a:r>
          </a:p>
          <a:p>
            <a:pPr marL="0" indent="0" algn="ctr">
              <a:buNone/>
            </a:pPr>
            <a:r>
              <a:rPr lang="ar-EG" sz="9600" b="1" dirty="0" smtClean="0">
                <a:solidFill>
                  <a:srgbClr val="FF0066"/>
                </a:solidFill>
                <a:cs typeface="+mj-cs"/>
              </a:rPr>
              <a:t>       رمضان ؟!</a:t>
            </a:r>
            <a:r>
              <a:rPr lang="ar-SA" sz="9600" b="1" dirty="0">
                <a:solidFill>
                  <a:srgbClr val="FF0066"/>
                </a:solidFill>
                <a:cs typeface="+mj-cs"/>
              </a:rPr>
              <a:t> </a:t>
            </a:r>
            <a:endParaRPr lang="ar-EG" sz="96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0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0160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«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يُرِيدُ اللهُ بِكُمُ الْيُسْرَ وَلَا يُرِيدُ بِكُمُ الْعُسْرَ وَلِتُكْمِلُوا الْعِدَّةَ وَلِتُكَبِّرُوا اللهَ عَلَىٰ مَا هَدَاكُمْ وَلَعَلَّكُمْ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تَشْكُرُونَ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»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en-US" sz="4400" b="1" dirty="0">
              <a:solidFill>
                <a:srgbClr val="740074"/>
              </a:solidFill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208476" y="2133816"/>
            <a:ext cx="7886700" cy="644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هل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صمت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رمضان ؟!</a:t>
            </a:r>
            <a:r>
              <a:rPr lang="ar-SA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 </a:t>
            </a:r>
            <a:endParaRPr lang="ar-EG" sz="9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3640" y="486224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</a:rPr>
              <a:t>«</a:t>
            </a:r>
            <a:r>
              <a:rPr lang="ar-SA" sz="4400" b="1" dirty="0" smtClean="0">
                <a:solidFill>
                  <a:srgbClr val="740074"/>
                </a:solidFill>
              </a:rPr>
              <a:t>وَلَوْلَا </a:t>
            </a:r>
            <a:r>
              <a:rPr lang="ar-SA" sz="4400" b="1" dirty="0">
                <a:solidFill>
                  <a:srgbClr val="740074"/>
                </a:solidFill>
              </a:rPr>
              <a:t>أَن ثَبَّتْنَاكَ لَقَدْ كِدتَّ تَرْكَنُ </a:t>
            </a:r>
            <a:endParaRPr lang="ar-EG" sz="4400" b="1" dirty="0" smtClean="0">
              <a:solidFill>
                <a:srgbClr val="740074"/>
              </a:solidFill>
            </a:endParaRPr>
          </a:p>
          <a:p>
            <a:pPr marL="0" indent="0" algn="ctr">
              <a:buNone/>
            </a:pPr>
            <a:r>
              <a:rPr lang="ar-SA" sz="4400" b="1" dirty="0" smtClean="0">
                <a:solidFill>
                  <a:srgbClr val="740074"/>
                </a:solidFill>
              </a:rPr>
              <a:t>إِلَيْهِمْ </a:t>
            </a:r>
            <a:r>
              <a:rPr lang="ar-SA" sz="4400" b="1" dirty="0">
                <a:solidFill>
                  <a:srgbClr val="740074"/>
                </a:solidFill>
              </a:rPr>
              <a:t>شَيْئًا </a:t>
            </a:r>
            <a:r>
              <a:rPr lang="ar-SA" sz="4400" b="1" dirty="0" smtClean="0">
                <a:solidFill>
                  <a:srgbClr val="740074"/>
                </a:solidFill>
              </a:rPr>
              <a:t>قَلِيلًا</a:t>
            </a:r>
            <a:r>
              <a:rPr lang="ar-EG" sz="4400" b="1" dirty="0" smtClean="0">
                <a:solidFill>
                  <a:srgbClr val="740074"/>
                </a:solidFill>
              </a:rPr>
              <a:t>»</a:t>
            </a:r>
            <a:endParaRPr lang="en-US" sz="4400" b="1" dirty="0">
              <a:solidFill>
                <a:srgbClr val="740074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208476" y="1904286"/>
            <a:ext cx="7886700" cy="644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هل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صمت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رمضان ؟!</a:t>
            </a:r>
            <a:r>
              <a:rPr lang="ar-SA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 </a:t>
            </a:r>
            <a:endParaRPr lang="ar-EG" sz="9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8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9253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</a:rPr>
              <a:t>«</a:t>
            </a:r>
            <a:r>
              <a:rPr lang="ar-SA" sz="4400" b="1" dirty="0">
                <a:solidFill>
                  <a:srgbClr val="740074"/>
                </a:solidFill>
              </a:rPr>
              <a:t>وَإِذْ تَأَذَّنَ رَبُّكُمْ لَئِن شَكَرْتُمْ لَأَزِيدَنَّكُمْ وَلَئِن كَفَرْتُمْ إِنَّ عَذَابِي لَشَدِيدٌ</a:t>
            </a:r>
            <a:r>
              <a:rPr lang="ar-EG" sz="4400" b="1" dirty="0">
                <a:solidFill>
                  <a:srgbClr val="740074"/>
                </a:solidFill>
              </a:rPr>
              <a:t>»</a:t>
            </a:r>
            <a:endParaRPr lang="en-US" sz="4400" b="1" dirty="0">
              <a:solidFill>
                <a:srgbClr val="740074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52073" y="2107486"/>
            <a:ext cx="7886700" cy="644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هل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صمت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رمضان ؟!</a:t>
            </a:r>
            <a:r>
              <a:rPr lang="ar-SA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 </a:t>
            </a:r>
            <a:endParaRPr lang="ar-EG" sz="9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5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316059" y="2057445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72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7200" b="1" dirty="0" smtClean="0">
                <a:solidFill>
                  <a:srgbClr val="740074"/>
                </a:solidFill>
                <a:cs typeface="+mj-cs"/>
              </a:rPr>
              <a:t>جب ليس </a:t>
            </a:r>
            <a:r>
              <a:rPr lang="ar-SA" sz="7200" b="1" dirty="0">
                <a:solidFill>
                  <a:srgbClr val="740074"/>
                </a:solidFill>
                <a:cs typeface="+mj-cs"/>
              </a:rPr>
              <a:t>لي </a:t>
            </a:r>
            <a:r>
              <a:rPr lang="ar-EG" sz="72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7200" b="1" dirty="0">
                <a:solidFill>
                  <a:srgbClr val="FF0066"/>
                </a:solidFill>
                <a:cs typeface="+mj-cs"/>
              </a:rPr>
              <a:t>بل لربك ثم لك !!</a:t>
            </a:r>
            <a:endParaRPr lang="en-US" sz="72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72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37014" y="36548"/>
            <a:ext cx="8747170" cy="630738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هل بعد رمضان تعودت القيام فلم تتركه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؟!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هل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تعودت أن تقوم في السحر كما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كنت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تقوم كل ليلة قبل الفجر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لتطعم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وتسقى من كلام الله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؟!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9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7200" b="1" dirty="0" smtClean="0">
                <a:solidFill>
                  <a:srgbClr val="FF0066"/>
                </a:solidFill>
              </a:rPr>
              <a:t>        </a:t>
            </a:r>
            <a:r>
              <a:rPr lang="ar-SA" sz="7200" b="1" dirty="0" smtClean="0">
                <a:solidFill>
                  <a:srgbClr val="FF0066"/>
                </a:solidFill>
              </a:rPr>
              <a:t>هذا </a:t>
            </a:r>
            <a:r>
              <a:rPr lang="ar-SA" sz="7200" b="1" dirty="0">
                <a:solidFill>
                  <a:srgbClr val="FF0066"/>
                </a:solidFill>
              </a:rPr>
              <a:t>دليل</a:t>
            </a:r>
            <a:r>
              <a:rPr lang="ar-EG" sz="7200" b="1" dirty="0">
                <a:solidFill>
                  <a:srgbClr val="FF0066"/>
                </a:solidFill>
              </a:rPr>
              <a:t>..</a:t>
            </a:r>
            <a:r>
              <a:rPr lang="ar-SA" sz="7200" b="1" dirty="0">
                <a:solidFill>
                  <a:srgbClr val="FF0066"/>
                </a:solidFill>
              </a:rPr>
              <a:t> </a:t>
            </a:r>
            <a:endParaRPr lang="ar-EG" sz="7200" b="1" dirty="0" smtClean="0">
              <a:solidFill>
                <a:srgbClr val="FF0066"/>
              </a:solidFill>
            </a:endParaRPr>
          </a:p>
          <a:p>
            <a:pPr marL="0" indent="0" algn="ctr">
              <a:buNone/>
            </a:pPr>
            <a:endParaRPr lang="ar-EG" sz="8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هل 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لم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تفرط بعد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 رمضان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في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4400" b="1" dirty="0">
                <a:solidFill>
                  <a:srgbClr val="740074"/>
                </a:solidFill>
              </a:rPr>
              <a:t>صلاة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الفجر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بعد أن ذقت حلاوتها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؟!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900" b="1" dirty="0" smtClean="0">
              <a:solidFill>
                <a:srgbClr val="FF0066"/>
              </a:solidFill>
            </a:endParaRPr>
          </a:p>
          <a:p>
            <a:pPr marL="0" indent="0" algn="ctr">
              <a:buNone/>
            </a:pPr>
            <a:r>
              <a:rPr lang="ar-EG" sz="7200" b="1" dirty="0" smtClean="0">
                <a:solidFill>
                  <a:srgbClr val="FF0066"/>
                </a:solidFill>
              </a:rPr>
              <a:t>        </a:t>
            </a:r>
            <a:r>
              <a:rPr lang="ar-SA" sz="7200" b="1" dirty="0" smtClean="0">
                <a:solidFill>
                  <a:srgbClr val="FF0066"/>
                </a:solidFill>
              </a:rPr>
              <a:t>هذا دليل</a:t>
            </a:r>
            <a:r>
              <a:rPr lang="ar-EG" sz="7200" b="1" dirty="0" smtClean="0">
                <a:solidFill>
                  <a:srgbClr val="FF0066"/>
                </a:solidFill>
              </a:rPr>
              <a:t> آخر ..</a:t>
            </a:r>
            <a:r>
              <a:rPr lang="ar-SA" sz="7200" b="1" dirty="0" smtClean="0">
                <a:solidFill>
                  <a:srgbClr val="FF0066"/>
                </a:solidFill>
              </a:rPr>
              <a:t> </a:t>
            </a:r>
            <a:endParaRPr lang="ar-EG" sz="7200" b="1" dirty="0">
              <a:solidFill>
                <a:srgbClr val="FF0066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122287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8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01"/>
            <a:ext cx="8296409" cy="6275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هل أعتقت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رقبت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ك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في رمضان من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النار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هل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لم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تعد أبدا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بعده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لمعصية ترتكبها أو خطيئة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تغترفها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أو سيئة تقع فيها !!! 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-208476" y="2187832"/>
            <a:ext cx="7886700" cy="4537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8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هل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8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صمت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8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رمضان ؟!</a:t>
            </a:r>
            <a:r>
              <a:rPr lang="ar-SA" sz="8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 </a:t>
            </a:r>
            <a:endParaRPr lang="ar-EG" sz="8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3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0152" y="305916"/>
            <a:ext cx="8476714" cy="64168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هل أعتدت الطاعة ؟!</a:t>
            </a: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هل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صمت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ست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من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شوال ؟! 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هل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صمت الإثنين والخميس الماضيين ؟!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6600" b="1" dirty="0" smtClean="0">
                <a:solidFill>
                  <a:srgbClr val="FF0066"/>
                </a:solidFill>
                <a:cs typeface="+mj-cs"/>
              </a:rPr>
              <a:t>               </a:t>
            </a:r>
            <a:r>
              <a:rPr lang="ar-SA" sz="6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ما </a:t>
            </a:r>
            <a:r>
              <a:rPr lang="ar-SA" sz="6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الدليل على </a:t>
            </a:r>
            <a:r>
              <a:rPr lang="ar-SA" sz="6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أنك</a:t>
            </a:r>
            <a:endParaRPr lang="ar-EG" sz="66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6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</a:t>
            </a:r>
            <a:r>
              <a:rPr lang="ar-SA" sz="6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صمت </a:t>
            </a:r>
            <a:r>
              <a:rPr lang="ar-SA" sz="6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رمضان ؟</a:t>
            </a:r>
            <a:endParaRPr lang="ar-EG" sz="6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3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922" y="1970467"/>
            <a:ext cx="5804532" cy="306906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47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963"/>
            <a:ext cx="8360804" cy="64232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إننا بحاجة إلى إقامة الأدلة بعد رمضان على أننا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ص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ُ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منا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حقيقة رمضان وأننا تقبل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منا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..</a:t>
            </a:r>
          </a:p>
          <a:p>
            <a:pPr marL="0" indent="0" algn="ctr">
              <a:buNone/>
            </a:pPr>
            <a:endParaRPr lang="en-US" sz="32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 </a:t>
            </a:r>
            <a:r>
              <a:rPr lang="ar-SA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إن </a:t>
            </a:r>
            <a:r>
              <a:rPr lang="ar-SA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رمضان مدرسة أعدها الله </a:t>
            </a:r>
            <a:endParaRPr lang="ar-EG" sz="44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     </a:t>
            </a:r>
            <a:r>
              <a:rPr lang="ar-SA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شهرا </a:t>
            </a:r>
            <a:r>
              <a:rPr lang="ar-SA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في السنة ليقيم بها </a:t>
            </a:r>
            <a:endParaRPr lang="ar-EG" sz="44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    </a:t>
            </a:r>
            <a:r>
              <a:rPr lang="ar-SA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الحجة </a:t>
            </a:r>
            <a:r>
              <a:rPr lang="ar-SA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على العباد </a:t>
            </a:r>
            <a:r>
              <a:rPr lang="ar-EG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..</a:t>
            </a:r>
          </a:p>
          <a:p>
            <a:pPr marL="0" indent="0" algn="ctr">
              <a:buNone/>
            </a:pPr>
            <a:endParaRPr lang="en-US" sz="32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  </a:t>
            </a:r>
            <a:r>
              <a:rPr lang="ar-SA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لذلك </a:t>
            </a:r>
            <a:r>
              <a:rPr lang="ar-EG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سنتدارس ثمرات</a:t>
            </a:r>
            <a:r>
              <a:rPr lang="ar-SA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مدرسة </a:t>
            </a:r>
            <a:endParaRPr lang="ar-EG" sz="4400" b="1" dirty="0" smtClean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     </a:t>
            </a:r>
            <a:r>
              <a:rPr lang="ar-SA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رمضان </a:t>
            </a:r>
            <a:r>
              <a:rPr lang="ar-EG" sz="4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لنعلم هل حقيقة فزنا بها ؟!</a:t>
            </a:r>
            <a:endParaRPr lang="en-US" sz="44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endParaRPr lang="en-US" sz="44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1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0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1033832" y="2360870"/>
            <a:ext cx="7886700" cy="1325563"/>
          </a:xfrm>
        </p:spPr>
        <p:txBody>
          <a:bodyPr>
            <a:normAutofit/>
          </a:bodyPr>
          <a:lstStyle/>
          <a:p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ثمرات </a:t>
            </a:r>
            <a:r>
              <a:rPr lang="ar-EG" sz="54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رمضان</a:t>
            </a: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4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0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78304" y="2641031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أولاً:</a:t>
            </a: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الثبات على الطاعة.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0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773"/>
            <a:ext cx="9153277" cy="6480520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2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5" y="293038"/>
            <a:ext cx="8515350" cy="632670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4000" b="1" dirty="0">
                <a:solidFill>
                  <a:srgbClr val="FF0066"/>
                </a:solidFill>
                <a:cs typeface="+mj-cs"/>
              </a:rPr>
              <a:t> أول فائدة من فوائد مدرسة رمضان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:</a:t>
            </a:r>
          </a:p>
          <a:p>
            <a:pPr marL="0" indent="0" algn="ctr">
              <a:buNone/>
            </a:pPr>
            <a:r>
              <a:rPr lang="ar-SA" sz="4000" b="1" u="sng" dirty="0" smtClean="0">
                <a:solidFill>
                  <a:srgbClr val="740074"/>
                </a:solidFill>
                <a:cs typeface="+mj-cs"/>
              </a:rPr>
              <a:t>الثبات </a:t>
            </a:r>
            <a:r>
              <a:rPr lang="ar-SA" sz="4000" b="1" u="sng" dirty="0">
                <a:solidFill>
                  <a:srgbClr val="740074"/>
                </a:solidFill>
                <a:cs typeface="+mj-cs"/>
              </a:rPr>
              <a:t>على الطاعة </a:t>
            </a:r>
            <a:r>
              <a:rPr lang="ar-EG" sz="4000" b="1" u="sng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ثلاث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و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ن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يوما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يربيك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ربك من أذان الفجر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إلى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أذان المغرب تمتنع عن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</a:t>
            </a: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ال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مباحات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عن الحلال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FF0066"/>
                </a:solidFill>
              </a:rPr>
              <a:t>                  </a:t>
            </a:r>
            <a:r>
              <a:rPr lang="ar-SA" sz="4000" b="1" dirty="0" smtClean="0">
                <a:solidFill>
                  <a:srgbClr val="FF0066"/>
                </a:solidFill>
              </a:rPr>
              <a:t>ثلاث</a:t>
            </a:r>
            <a:r>
              <a:rPr lang="ar-EG" sz="4000" b="1" dirty="0">
                <a:solidFill>
                  <a:srgbClr val="FF0066"/>
                </a:solidFill>
              </a:rPr>
              <a:t>و</a:t>
            </a:r>
            <a:r>
              <a:rPr lang="ar-SA" sz="4000" b="1" dirty="0">
                <a:solidFill>
                  <a:srgbClr val="FF0066"/>
                </a:solidFill>
              </a:rPr>
              <a:t>ن يوما </a:t>
            </a:r>
            <a:r>
              <a:rPr lang="ar-EG" sz="4000" b="1" dirty="0" smtClean="0">
                <a:solidFill>
                  <a:srgbClr val="FF0066"/>
                </a:solidFill>
              </a:rPr>
              <a:t>..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ومن المغرب إلى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الفجر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تفعل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لله </a:t>
            </a: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طاعات تتقرب بها لمولاك..</a:t>
            </a:r>
          </a:p>
          <a:p>
            <a:pPr marL="0" indent="0" algn="ctr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15131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5750" y="408948"/>
            <a:ext cx="7886700" cy="61335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b="1" dirty="0">
                <a:solidFill>
                  <a:srgbClr val="FF0066"/>
                </a:solidFill>
                <a:cs typeface="+mj-cs"/>
              </a:rPr>
              <a:t>ثلاث</a:t>
            </a:r>
            <a:r>
              <a:rPr lang="ar-EG" sz="4400" b="1" dirty="0">
                <a:solidFill>
                  <a:srgbClr val="FF0066"/>
                </a:solidFill>
                <a:cs typeface="+mj-cs"/>
              </a:rPr>
              <a:t>و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ن يوما </a:t>
            </a:r>
            <a:r>
              <a:rPr lang="ar-EG" sz="4400" b="1" dirty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SA" sz="1400" b="1" dirty="0">
                <a:cs typeface="+mj-cs"/>
              </a:rPr>
              <a:t> </a:t>
            </a:r>
            <a:endParaRPr lang="en-US" sz="1400" b="1" dirty="0">
              <a:cs typeface="+mj-cs"/>
            </a:endParaRPr>
          </a:p>
          <a:p>
            <a:pPr marL="0" indent="0" algn="ctr">
              <a:buNone/>
            </a:pP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يتربى قلبك على طاعة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ربك ..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ويتربى جسد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ك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مواعيد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لل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طعام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ويتربى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لسانك على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الحسن            </a:t>
            </a: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من القول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تضبط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فيه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نومك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مقتضى رضا الرب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81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25003" y="524857"/>
            <a:ext cx="8644139" cy="6455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تربية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,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تدريب على المداومة </a:t>
            </a: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٣٠ يوما متواصلة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فإذا بك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بعد أن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ربيت ٣٠ يوما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يوم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العيد أفسدت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الثلاثين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!</a:t>
            </a:r>
          </a:p>
          <a:p>
            <a:pPr marL="0" indent="0" algn="ctr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7200" b="1" dirty="0" smtClean="0">
                <a:solidFill>
                  <a:srgbClr val="FF0066"/>
                </a:solidFill>
                <a:cs typeface="+mj-cs"/>
              </a:rPr>
              <a:t>         </a:t>
            </a: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كيف </a:t>
            </a:r>
            <a:r>
              <a:rPr lang="ar-SA" sz="7200" b="1" dirty="0">
                <a:solidFill>
                  <a:srgbClr val="FF0066"/>
                </a:solidFill>
                <a:cs typeface="+mj-cs"/>
              </a:rPr>
              <a:t>؟! </a:t>
            </a:r>
            <a:endParaRPr lang="en-US" sz="72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46229" y="167425"/>
            <a:ext cx="9790360" cy="72411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هذا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دليل أنك لم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تصم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!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لو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صمت لتربيت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لو صمت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</a:rPr>
              <a:t>لعشت كما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يريد مولاك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..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لو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صمت كما ينبغي لربك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لعشت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سنة النبي محمد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صلى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الله عليه وسلم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44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2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52" y="524858"/>
            <a:ext cx="8116105" cy="610776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4000" b="1" dirty="0">
                <a:solidFill>
                  <a:srgbClr val="FF0066"/>
                </a:solidFill>
                <a:cs typeface="+mj-cs"/>
              </a:rPr>
              <a:t>نعم المداومة على الطاعة أول ثمرة تجنيها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</a:t>
            </a:r>
          </a:p>
          <a:p>
            <a:pPr marL="0" indent="0" algn="ctr">
              <a:buNone/>
            </a:pPr>
            <a:r>
              <a:rPr lang="ar-EG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من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ثمرات الصيام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ثلاثين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يوما متواليه قيام خلف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الإمام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أحد عشرة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ركعة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يال</a:t>
            </a:r>
            <a:r>
              <a:rPr lang="ar-EG" sz="4000" b="1" dirty="0">
                <a:solidFill>
                  <a:srgbClr val="FF0066"/>
                </a:solidFill>
                <a:cs typeface="+mj-cs"/>
              </a:rPr>
              <a:t>ِ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 قلبك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!!</a:t>
            </a:r>
            <a:endParaRPr lang="ar-EG" sz="40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بعد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قيام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٣٠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ليلة مع أول ليلة من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شوال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تهجر القيام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؟!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5446" y="473342"/>
            <a:ext cx="7886700" cy="61979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و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كأن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ثلاثين حقنة لم تذهب مرض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الهوى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و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كأن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ثلاثين ليلة تقومها تقول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يارب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,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لم تصنع فيك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شيئاً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!!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و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الله لق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د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أقيمت عليك الحجة </a:t>
            </a:r>
            <a:endParaRPr lang="ar-EG" sz="44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فإن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عذبت عذبت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بذنوبك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!!</a:t>
            </a:r>
            <a:endParaRPr lang="en-US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9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96814"/>
            <a:ext cx="4638807" cy="26062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15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ولكن!!</a:t>
            </a:r>
            <a:endParaRPr lang="ar-EG" sz="150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31819" y="0"/>
            <a:ext cx="8541107" cy="72250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3300" b="1" dirty="0">
                <a:solidFill>
                  <a:srgbClr val="740074"/>
                </a:solidFill>
                <a:cs typeface="+mj-cs"/>
              </a:rPr>
              <a:t>إن هذة الثمرة التي تعلمك الإستقرار على الطاعة والإستمرار على العبادة ينبغي أن تكون ظاهرةً ملحوظه </a:t>
            </a: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ثلاثين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ليلة متوالية يعلمك رسول 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الله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أن تقوم قبل الفجر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لتتسحر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: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" </a:t>
            </a:r>
            <a:r>
              <a:rPr lang="ar-SA" sz="3300" b="1" dirty="0">
                <a:solidFill>
                  <a:srgbClr val="FF0066"/>
                </a:solidFill>
                <a:cs typeface="+mj-cs"/>
              </a:rPr>
              <a:t>السحور بركة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"</a:t>
            </a: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وكنت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تقوم لتأكل لتنال البركة ،، 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FF0066"/>
                </a:solidFill>
                <a:cs typeface="+mj-cs"/>
              </a:rPr>
              <a:t>     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أما </a:t>
            </a:r>
            <a:r>
              <a:rPr lang="ar-SA" sz="3300" b="1" dirty="0">
                <a:solidFill>
                  <a:srgbClr val="FF0066"/>
                </a:solidFill>
                <a:cs typeface="+mj-cs"/>
              </a:rPr>
              <a:t>بورك في طعامك </a:t>
            </a:r>
            <a:r>
              <a:rPr lang="ar-EG" sz="3300" b="1" dirty="0" smtClean="0">
                <a:solidFill>
                  <a:srgbClr val="FF0066"/>
                </a:solidFill>
                <a:cs typeface="+mj-cs"/>
              </a:rPr>
              <a:t>؟</a:t>
            </a: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فكيف </a:t>
            </a:r>
            <a:r>
              <a:rPr lang="ar-SA" sz="3300" b="1" dirty="0">
                <a:solidFill>
                  <a:srgbClr val="FF0066"/>
                </a:solidFill>
                <a:cs typeface="+mj-cs"/>
              </a:rPr>
              <a:t>لم يبارك في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جسدك</a:t>
            </a:r>
            <a:r>
              <a:rPr lang="ar-EG" sz="3300" b="1" dirty="0" smtClean="0">
                <a:solidFill>
                  <a:srgbClr val="FF0066"/>
                </a:solidFill>
                <a:cs typeface="+mj-cs"/>
              </a:rPr>
              <a:t>؟!</a:t>
            </a:r>
            <a:endParaRPr lang="en-US" sz="3300" b="1" dirty="0">
              <a:solidFill>
                <a:srgbClr val="FF0066"/>
              </a:solidFill>
              <a:cs typeface="+mj-cs"/>
            </a:endParaRPr>
          </a:p>
          <a:p>
            <a:pPr algn="ctr"/>
            <a:endParaRPr lang="ar-EG" sz="33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2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7731" y="383190"/>
            <a:ext cx="8347925" cy="66486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3300" b="1" dirty="0">
                <a:solidFill>
                  <a:srgbClr val="740074"/>
                </a:solidFill>
              </a:rPr>
              <a:t>إن حصول البركة بطعام السحور تقوية حصلت فعشت رمضان صابرا على </a:t>
            </a:r>
            <a:r>
              <a:rPr lang="ar-SA" sz="3300" b="1" dirty="0" smtClean="0">
                <a:solidFill>
                  <a:srgbClr val="740074"/>
                </a:solidFill>
              </a:rPr>
              <a:t>الصيام</a:t>
            </a:r>
            <a:endParaRPr lang="ar-EG" sz="3300" b="1" dirty="0" smtClean="0">
              <a:solidFill>
                <a:srgbClr val="740074"/>
              </a:solidFill>
            </a:endParaRPr>
          </a:p>
          <a:p>
            <a:pPr marL="0" indent="0" algn="ctr">
              <a:buNone/>
            </a:pPr>
            <a:r>
              <a:rPr lang="ar-SA" sz="3300" b="1" dirty="0" smtClean="0">
                <a:solidFill>
                  <a:srgbClr val="740074"/>
                </a:solidFill>
              </a:rPr>
              <a:t> </a:t>
            </a:r>
            <a:r>
              <a:rPr lang="ar-SA" sz="3300" b="1" dirty="0">
                <a:solidFill>
                  <a:srgbClr val="740074"/>
                </a:solidFill>
              </a:rPr>
              <a:t>إلى المغرب </a:t>
            </a:r>
            <a:r>
              <a:rPr lang="ar-EG" sz="3300" b="1" dirty="0" smtClean="0">
                <a:solidFill>
                  <a:srgbClr val="740074"/>
                </a:solidFill>
              </a:rPr>
              <a:t>..</a:t>
            </a:r>
            <a:endParaRPr lang="en-US" sz="3300" b="1" dirty="0">
              <a:solidFill>
                <a:srgbClr val="740074"/>
              </a:solidFill>
            </a:endParaRPr>
          </a:p>
          <a:p>
            <a:pPr marL="0" indent="0" algn="ctr">
              <a:buNone/>
            </a:pPr>
            <a:endParaRPr lang="en-US" sz="3300" b="1" dirty="0">
              <a:solidFill>
                <a:srgbClr val="740074"/>
              </a:solidFill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FF0066"/>
                </a:solidFill>
              </a:rPr>
              <a:t>                 أ</a:t>
            </a:r>
            <a:r>
              <a:rPr lang="ar-SA" sz="3300" b="1" dirty="0" smtClean="0">
                <a:solidFill>
                  <a:srgbClr val="FF0066"/>
                </a:solidFill>
              </a:rPr>
              <a:t>لم </a:t>
            </a:r>
            <a:r>
              <a:rPr lang="ar-SA" sz="3300" b="1" dirty="0">
                <a:solidFill>
                  <a:srgbClr val="FF0066"/>
                </a:solidFill>
              </a:rPr>
              <a:t>تقتل تلك البركة بعد </a:t>
            </a:r>
            <a:endParaRPr lang="ar-EG" sz="3300" b="1" dirty="0" smtClean="0">
              <a:solidFill>
                <a:srgbClr val="FF0066"/>
              </a:solidFill>
            </a:endParaRPr>
          </a:p>
          <a:p>
            <a:pPr marL="0" indent="0" algn="ctr">
              <a:buNone/>
            </a:pPr>
            <a:r>
              <a:rPr lang="ar-EG" sz="3300" b="1" dirty="0">
                <a:solidFill>
                  <a:srgbClr val="FF0066"/>
                </a:solidFill>
              </a:rPr>
              <a:t> </a:t>
            </a:r>
            <a:r>
              <a:rPr lang="ar-EG" sz="3300" b="1" dirty="0" smtClean="0">
                <a:solidFill>
                  <a:srgbClr val="FF0066"/>
                </a:solidFill>
              </a:rPr>
              <a:t>                 </a:t>
            </a:r>
            <a:r>
              <a:rPr lang="ar-SA" sz="3300" b="1" dirty="0" smtClean="0">
                <a:solidFill>
                  <a:srgbClr val="FF0066"/>
                </a:solidFill>
              </a:rPr>
              <a:t>رمضان </a:t>
            </a:r>
            <a:r>
              <a:rPr lang="ar-EG" sz="3300" b="1" dirty="0" smtClean="0">
                <a:solidFill>
                  <a:srgbClr val="FF0066"/>
                </a:solidFill>
              </a:rPr>
              <a:t>؟!</a:t>
            </a:r>
          </a:p>
          <a:p>
            <a:pPr marL="0" indent="0" algn="ctr">
              <a:buNone/>
            </a:pPr>
            <a:endParaRPr lang="ar-EG" sz="3300" b="1" dirty="0" smtClean="0">
              <a:solidFill>
                <a:srgbClr val="740074"/>
              </a:solidFill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</a:rPr>
              <a:t>                  </a:t>
            </a:r>
            <a:r>
              <a:rPr lang="ar-SA" sz="3300" b="1" dirty="0" smtClean="0">
                <a:solidFill>
                  <a:srgbClr val="740074"/>
                </a:solidFill>
              </a:rPr>
              <a:t>فتستقيم </a:t>
            </a:r>
            <a:r>
              <a:rPr lang="ar-SA" sz="3300" b="1" dirty="0">
                <a:solidFill>
                  <a:srgbClr val="740074"/>
                </a:solidFill>
              </a:rPr>
              <a:t>على الطاعة </a:t>
            </a:r>
            <a:r>
              <a:rPr lang="ar-EG" sz="3300" b="1" dirty="0" smtClean="0">
                <a:solidFill>
                  <a:srgbClr val="740074"/>
                </a:solidFill>
              </a:rPr>
              <a:t>..</a:t>
            </a:r>
          </a:p>
          <a:p>
            <a:pPr marL="0" indent="0" algn="ctr">
              <a:buNone/>
            </a:pPr>
            <a:r>
              <a:rPr lang="ar-EG" sz="3300" b="1" dirty="0">
                <a:solidFill>
                  <a:srgbClr val="740074"/>
                </a:solidFill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</a:rPr>
              <a:t>     </a:t>
            </a:r>
            <a:r>
              <a:rPr lang="ar-SA" sz="3300" b="1" dirty="0" smtClean="0">
                <a:solidFill>
                  <a:srgbClr val="740074"/>
                </a:solidFill>
              </a:rPr>
              <a:t>ولم </a:t>
            </a:r>
            <a:r>
              <a:rPr lang="ar-SA" sz="3300" b="1" dirty="0">
                <a:solidFill>
                  <a:srgbClr val="740074"/>
                </a:solidFill>
              </a:rPr>
              <a:t>تستعن </a:t>
            </a:r>
            <a:r>
              <a:rPr lang="ar-EG" sz="3300" b="1" dirty="0" smtClean="0">
                <a:solidFill>
                  <a:srgbClr val="740074"/>
                </a:solidFill>
              </a:rPr>
              <a:t>بنعمة</a:t>
            </a:r>
            <a:r>
              <a:rPr lang="ar-SA" sz="3300" b="1" dirty="0" smtClean="0">
                <a:solidFill>
                  <a:srgbClr val="740074"/>
                </a:solidFill>
              </a:rPr>
              <a:t> </a:t>
            </a:r>
            <a:r>
              <a:rPr lang="ar-SA" sz="3300" b="1" dirty="0">
                <a:solidFill>
                  <a:srgbClr val="740074"/>
                </a:solidFill>
              </a:rPr>
              <a:t>الله على </a:t>
            </a:r>
            <a:r>
              <a:rPr lang="ar-SA" sz="3300" b="1" dirty="0" smtClean="0">
                <a:solidFill>
                  <a:srgbClr val="740074"/>
                </a:solidFill>
              </a:rPr>
              <a:t>معصية الله</a:t>
            </a:r>
            <a:r>
              <a:rPr lang="ar-EG" sz="3300" b="1" dirty="0" smtClean="0">
                <a:solidFill>
                  <a:srgbClr val="740074"/>
                </a:solidFill>
              </a:rPr>
              <a:t>..</a:t>
            </a:r>
            <a:r>
              <a:rPr lang="ar-SA" sz="3300" b="1" dirty="0" smtClean="0">
                <a:solidFill>
                  <a:srgbClr val="740074"/>
                </a:solidFill>
              </a:rPr>
              <a:t> </a:t>
            </a:r>
            <a:r>
              <a:rPr lang="ar-SA" sz="3300" b="1" dirty="0">
                <a:solidFill>
                  <a:srgbClr val="740074"/>
                </a:solidFill>
              </a:rPr>
              <a:t> </a:t>
            </a:r>
            <a:endParaRPr lang="en-US" sz="3300" b="1" dirty="0">
              <a:solidFill>
                <a:srgbClr val="740074"/>
              </a:solidFill>
            </a:endParaRPr>
          </a:p>
          <a:p>
            <a:pPr marL="0" indent="0" algn="ctr">
              <a:buNone/>
            </a:pPr>
            <a:endParaRPr lang="en-US" sz="3300" b="1" dirty="0">
              <a:solidFill>
                <a:srgbClr val="740074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7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58482" y="1774110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7200" b="1" dirty="0">
                <a:solidFill>
                  <a:srgbClr val="FF0066"/>
                </a:solidFill>
                <a:cs typeface="+mj-cs"/>
              </a:rPr>
              <a:t>ماذا صنع </a:t>
            </a:r>
            <a:endParaRPr lang="ar-EG" sz="72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رمضان </a:t>
            </a:r>
            <a:endParaRPr lang="ar-EG" sz="72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في </a:t>
            </a:r>
            <a:r>
              <a:rPr lang="ar-SA" sz="7200" b="1" dirty="0">
                <a:solidFill>
                  <a:srgbClr val="FF0066"/>
                </a:solidFill>
                <a:cs typeface="+mj-cs"/>
              </a:rPr>
              <a:t>قلوبكم ؟! </a:t>
            </a:r>
            <a:endParaRPr lang="en-US" sz="72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72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3335" y="183568"/>
            <a:ext cx="8682776" cy="66744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رمضان مدرسة أقامها الله للعبادة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ليعيشوا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الطاعة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,</a:t>
            </a:r>
          </a:p>
          <a:p>
            <a:pPr marL="0" indent="0" algn="ctr">
              <a:buNone/>
            </a:pPr>
            <a:endParaRPr lang="ar-EG" sz="2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كأنها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النموذج الذي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أقامه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الله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للعباد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:</a:t>
            </a: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هذا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شهر علمتكم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فيه</a:t>
            </a:r>
            <a:endParaRPr lang="ar-EG" sz="54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             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كيف تطيعوني</a:t>
            </a:r>
            <a:endParaRPr lang="ar-EG" sz="54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          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وتصبروا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على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طاعتي</a:t>
            </a:r>
            <a:endParaRPr lang="ar-EG" sz="54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 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وعلى مثل هذا الشهر فكونوا 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!!</a:t>
            </a:r>
            <a:endParaRPr lang="en-US" sz="54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8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0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ثانياً:</a:t>
            </a: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4800" b="1" dirty="0">
                <a:solidFill>
                  <a:srgbClr val="740074"/>
                </a:solidFill>
              </a:rPr>
              <a:t>إيثار مرضاة </a:t>
            </a:r>
            <a:r>
              <a:rPr lang="ar-SA" sz="4800" b="1" dirty="0" smtClean="0">
                <a:solidFill>
                  <a:srgbClr val="740074"/>
                </a:solidFill>
              </a:rPr>
              <a:t>الله</a:t>
            </a:r>
            <a:r>
              <a:rPr lang="ar-EG" sz="4800" b="1" dirty="0" smtClean="0">
                <a:solidFill>
                  <a:srgbClr val="740074"/>
                </a:solidFill>
              </a:rPr>
              <a:t/>
            </a:r>
            <a:br>
              <a:rPr lang="ar-EG" sz="4800" b="1" dirty="0" smtClean="0">
                <a:solidFill>
                  <a:srgbClr val="740074"/>
                </a:solidFill>
              </a:rPr>
            </a:br>
            <a:r>
              <a:rPr lang="ar-SA" sz="4800" b="1" dirty="0" smtClean="0">
                <a:solidFill>
                  <a:srgbClr val="740074"/>
                </a:solidFill>
              </a:rPr>
              <a:t> </a:t>
            </a:r>
            <a:r>
              <a:rPr lang="ar-SA" sz="4800" b="1" dirty="0">
                <a:solidFill>
                  <a:srgbClr val="740074"/>
                </a:solidFill>
              </a:rPr>
              <a:t>على </a:t>
            </a:r>
            <a:r>
              <a:rPr lang="ar-SA" sz="4800" b="1" dirty="0" smtClean="0">
                <a:solidFill>
                  <a:srgbClr val="740074"/>
                </a:solidFill>
              </a:rPr>
              <a:t>هواك</a:t>
            </a:r>
            <a:r>
              <a:rPr lang="ar-EG" sz="4800" b="1" dirty="0" smtClean="0">
                <a:solidFill>
                  <a:srgbClr val="740074"/>
                </a:solidFill>
              </a:rPr>
              <a:t>..</a:t>
            </a:r>
            <a:r>
              <a:rPr lang="ar-SA" sz="4800" b="1" dirty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37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56" y="0"/>
            <a:ext cx="7085687" cy="7085687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71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8789" y="679404"/>
            <a:ext cx="8335046" cy="59532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هل تذكر أخي في الله وأنت في رمضان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بخمس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دقائق قبل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المغرب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,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وو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ُ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ض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ِ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ع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الطعام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والشراب والتمر والحلوى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أمام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عينيك وبين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يديك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وأنت تشتهي شربة ماء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وأمامك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وبين يديك ولا يمنعك أحد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وقد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تستطيع أن تفعله دون أن يراك مخلوق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2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65300" y="1748352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6000" b="1" dirty="0">
                <a:solidFill>
                  <a:srgbClr val="FF0066"/>
                </a:solidFill>
                <a:cs typeface="+mj-cs"/>
              </a:rPr>
              <a:t>هل فعلت ؟!</a:t>
            </a:r>
            <a:endParaRPr lang="en-US" sz="60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en-US" sz="60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6000" b="1" dirty="0">
                <a:solidFill>
                  <a:srgbClr val="FF0066"/>
                </a:solidFill>
                <a:cs typeface="+mj-cs"/>
              </a:rPr>
              <a:t>لماذا لم تفعل ؟؟</a:t>
            </a:r>
            <a:endParaRPr lang="en-US" sz="60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6000" b="1" dirty="0">
              <a:solidFill>
                <a:srgbClr val="FF0066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047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85611" y="447585"/>
            <a:ext cx="8128984" cy="57471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أ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نا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صائم 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!!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 </a:t>
            </a:r>
            <a:endParaRPr lang="ar-EG" sz="54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8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لا </a:t>
            </a:r>
            <a:r>
              <a:rPr lang="ar-SA" sz="5400" b="1" dirty="0">
                <a:solidFill>
                  <a:srgbClr val="740074"/>
                </a:solidFill>
                <a:cs typeface="+mj-cs"/>
              </a:rPr>
              <a:t>آكل حتى يأذن </a:t>
            </a: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سيدي</a:t>
            </a:r>
            <a:r>
              <a:rPr lang="ar-EG" sz="5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endParaRPr lang="ar-EG" sz="8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4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لا </a:t>
            </a:r>
            <a:r>
              <a:rPr lang="ar-SA" sz="5400" b="1" dirty="0">
                <a:solidFill>
                  <a:srgbClr val="740074"/>
                </a:solidFill>
                <a:cs typeface="+mj-cs"/>
              </a:rPr>
              <a:t>أشرب حتى يأمر </a:t>
            </a: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ربي..</a:t>
            </a:r>
            <a:endParaRPr lang="ar-EG" sz="5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00" b="1" dirty="0" smtClean="0">
                <a:solidFill>
                  <a:srgbClr val="740074"/>
                </a:solidFill>
                <a:cs typeface="+mj-cs"/>
              </a:rPr>
              <a:t> </a:t>
            </a:r>
            <a:endParaRPr lang="ar-EG" sz="8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400" b="1" dirty="0" smtClean="0">
                <a:solidFill>
                  <a:srgbClr val="740074"/>
                </a:solidFill>
                <a:cs typeface="+mj-cs"/>
              </a:rPr>
              <a:t>     </a:t>
            </a: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لا </a:t>
            </a:r>
            <a:r>
              <a:rPr lang="ar-SA" sz="5400" b="1" dirty="0">
                <a:solidFill>
                  <a:srgbClr val="740074"/>
                </a:solidFill>
                <a:cs typeface="+mj-cs"/>
              </a:rPr>
              <a:t>أطعم حتى يأذن </a:t>
            </a: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لي</a:t>
            </a:r>
            <a:endParaRPr lang="ar-EG" sz="5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5400" b="1" dirty="0" smtClean="0">
                <a:solidFill>
                  <a:srgbClr val="740074"/>
                </a:solidFill>
                <a:cs typeface="+mj-cs"/>
              </a:rPr>
              <a:t>    </a:t>
            </a:r>
            <a:r>
              <a:rPr lang="ar-SA" sz="5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5400" b="1" dirty="0">
                <a:solidFill>
                  <a:srgbClr val="740074"/>
                </a:solidFill>
                <a:cs typeface="+mj-cs"/>
              </a:rPr>
              <a:t>مولاي الله العظيم </a:t>
            </a:r>
            <a:r>
              <a:rPr lang="ar-EG" sz="54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ar-EG" sz="5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8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40913" y="222207"/>
            <a:ext cx="8672311" cy="66357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5400" b="1" dirty="0">
                <a:solidFill>
                  <a:srgbClr val="FF0066"/>
                </a:solidFill>
                <a:cs typeface="+mj-cs"/>
              </a:rPr>
              <a:t>تذكر هذة اللحظة كلما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هممت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بمعصية 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endParaRPr lang="ar-EG" sz="1000" b="1" dirty="0" smtClean="0"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cs typeface="+mj-cs"/>
              </a:rPr>
              <a:t> </a:t>
            </a:r>
            <a:r>
              <a:rPr lang="ar-EG" sz="4400" b="1" dirty="0" smtClean="0">
                <a:cs typeface="+mj-cs"/>
              </a:rPr>
              <a:t>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الذي تركت لأجله الطعام والشراب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علما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منك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بأنه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يراك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و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حذرا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أن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تخالف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أمره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EG" sz="54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هو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ربك 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الذي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هو معك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الآن</a:t>
            </a:r>
            <a:r>
              <a:rPr lang="ar-EG" sz="44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يسمعك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ويراك 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</a:t>
            </a:r>
            <a:endParaRPr lang="en-US" sz="54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1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05307" y="1201001"/>
            <a:ext cx="6828217" cy="54895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6000" b="1" dirty="0">
                <a:solidFill>
                  <a:srgbClr val="740074"/>
                </a:solidFill>
                <a:cs typeface="+mj-cs"/>
              </a:rPr>
              <a:t>قبل </a:t>
            </a:r>
            <a:r>
              <a:rPr lang="ar-EG" sz="60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6000" b="1" dirty="0" smtClean="0">
                <a:solidFill>
                  <a:srgbClr val="740074"/>
                </a:solidFill>
                <a:cs typeface="+mj-cs"/>
              </a:rPr>
              <a:t>ن </a:t>
            </a:r>
            <a:r>
              <a:rPr lang="ar-EG" sz="60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6000" b="1" dirty="0" smtClean="0">
                <a:solidFill>
                  <a:srgbClr val="740074"/>
                </a:solidFill>
                <a:cs typeface="+mj-cs"/>
              </a:rPr>
              <a:t>قول لك</a:t>
            </a:r>
            <a:r>
              <a:rPr lang="ar-EG" sz="6000" b="1" dirty="0" smtClean="0">
                <a:solidFill>
                  <a:srgbClr val="740074"/>
                </a:solidFill>
                <a:cs typeface="+mj-cs"/>
              </a:rPr>
              <a:t>م:</a:t>
            </a:r>
          </a:p>
          <a:p>
            <a:pPr marL="0" indent="0" algn="ctr">
              <a:buNone/>
            </a:pPr>
            <a:endParaRPr lang="ar-EG" sz="32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60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6000" b="1" dirty="0">
                <a:solidFill>
                  <a:srgbClr val="FF0066"/>
                </a:solidFill>
                <a:cs typeface="+mj-cs"/>
              </a:rPr>
              <a:t>كل عام </a:t>
            </a:r>
            <a:r>
              <a:rPr lang="ar-SA" sz="6000" b="1" dirty="0" smtClean="0">
                <a:solidFill>
                  <a:srgbClr val="FF0066"/>
                </a:solidFill>
                <a:cs typeface="+mj-cs"/>
              </a:rPr>
              <a:t>و</a:t>
            </a:r>
            <a:r>
              <a:rPr lang="ar-EG" sz="6000" b="1" dirty="0" smtClean="0">
                <a:solidFill>
                  <a:srgbClr val="FF0066"/>
                </a:solidFill>
                <a:cs typeface="+mj-cs"/>
              </a:rPr>
              <a:t>أ</a:t>
            </a:r>
            <a:r>
              <a:rPr lang="ar-SA" sz="6000" b="1" dirty="0" smtClean="0">
                <a:solidFill>
                  <a:srgbClr val="FF0066"/>
                </a:solidFill>
                <a:cs typeface="+mj-cs"/>
              </a:rPr>
              <a:t>نتم بخير</a:t>
            </a:r>
            <a:r>
              <a:rPr lang="ar-EG" sz="6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60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SA" b="1" dirty="0" smtClean="0">
                <a:solidFill>
                  <a:srgbClr val="FF0066"/>
                </a:solidFill>
                <a:cs typeface="+mj-cs"/>
              </a:rPr>
              <a:t> </a:t>
            </a:r>
            <a:endParaRPr lang="ar-EG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6000" b="1" dirty="0">
                <a:solidFill>
                  <a:srgbClr val="740074"/>
                </a:solidFill>
                <a:cs typeface="+mj-cs"/>
              </a:rPr>
              <a:t>أ</a:t>
            </a:r>
            <a:r>
              <a:rPr lang="ar-SA" sz="6000" b="1" dirty="0">
                <a:solidFill>
                  <a:srgbClr val="740074"/>
                </a:solidFill>
                <a:cs typeface="+mj-cs"/>
              </a:rPr>
              <a:t>حتاج </a:t>
            </a:r>
            <a:r>
              <a:rPr lang="ar-EG" sz="6000" b="1" dirty="0">
                <a:solidFill>
                  <a:srgbClr val="740074"/>
                </a:solidFill>
                <a:cs typeface="+mj-cs"/>
              </a:rPr>
              <a:t>أ</a:t>
            </a:r>
            <a:r>
              <a:rPr lang="ar-SA" sz="6000" b="1" dirty="0">
                <a:solidFill>
                  <a:srgbClr val="740074"/>
                </a:solidFill>
                <a:cs typeface="+mj-cs"/>
              </a:rPr>
              <a:t>ن </a:t>
            </a:r>
            <a:r>
              <a:rPr lang="ar-EG" sz="6000" b="1" dirty="0">
                <a:solidFill>
                  <a:srgbClr val="740074"/>
                </a:solidFill>
                <a:cs typeface="+mj-cs"/>
              </a:rPr>
              <a:t>أ</a:t>
            </a:r>
            <a:r>
              <a:rPr lang="ar-SA" sz="6000" b="1" dirty="0">
                <a:solidFill>
                  <a:srgbClr val="740074"/>
                </a:solidFill>
                <a:cs typeface="+mj-cs"/>
              </a:rPr>
              <a:t>سألك</a:t>
            </a:r>
            <a:r>
              <a:rPr lang="ar-EG" sz="6000" b="1" dirty="0">
                <a:solidFill>
                  <a:srgbClr val="740074"/>
                </a:solidFill>
                <a:cs typeface="+mj-cs"/>
              </a:rPr>
              <a:t>م</a:t>
            </a:r>
            <a:r>
              <a:rPr lang="ar-SA" sz="6000" b="1" dirty="0">
                <a:solidFill>
                  <a:srgbClr val="740074"/>
                </a:solidFill>
                <a:cs typeface="+mj-cs"/>
              </a:rPr>
              <a:t> هذا السؤال</a:t>
            </a:r>
            <a:r>
              <a:rPr lang="ar-EG" sz="6000" b="1" dirty="0">
                <a:solidFill>
                  <a:srgbClr val="740074"/>
                </a:solidFill>
                <a:cs typeface="+mj-cs"/>
              </a:rPr>
              <a:t>؟!</a:t>
            </a:r>
            <a:r>
              <a:rPr lang="ar-SA" sz="60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6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6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3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18942" y="821071"/>
            <a:ext cx="8324582" cy="65327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5000" b="1" dirty="0">
                <a:solidFill>
                  <a:srgbClr val="FF0066"/>
                </a:solidFill>
                <a:cs typeface="+mj-cs"/>
              </a:rPr>
              <a:t>هذا هو معنى التوحيد الحقيقي </a:t>
            </a:r>
            <a:r>
              <a:rPr lang="ar-EG" sz="5000" b="1" dirty="0">
                <a:solidFill>
                  <a:srgbClr val="FF0066"/>
                </a:solidFill>
                <a:cs typeface="+mj-cs"/>
              </a:rPr>
              <a:t>..</a:t>
            </a:r>
            <a:endParaRPr lang="en-US" sz="50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000" b="1" dirty="0" smtClean="0">
                <a:solidFill>
                  <a:srgbClr val="740074"/>
                </a:solidFill>
                <a:cs typeface="+mj-cs"/>
              </a:rPr>
              <a:t>       أ</a:t>
            </a:r>
            <a:r>
              <a:rPr lang="ar-SA" sz="5000" b="1" dirty="0" smtClean="0">
                <a:solidFill>
                  <a:srgbClr val="740074"/>
                </a:solidFill>
                <a:cs typeface="+mj-cs"/>
              </a:rPr>
              <a:t>ن </a:t>
            </a:r>
            <a:r>
              <a:rPr lang="ar-SA" sz="5000" b="1" dirty="0">
                <a:solidFill>
                  <a:srgbClr val="740074"/>
                </a:solidFill>
                <a:cs typeface="+mj-cs"/>
              </a:rPr>
              <a:t>تعلم أن الله يأمر وينهى </a:t>
            </a:r>
            <a:endParaRPr lang="ar-EG" sz="5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50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5000" b="1" dirty="0" smtClean="0">
                <a:solidFill>
                  <a:srgbClr val="740074"/>
                </a:solidFill>
                <a:cs typeface="+mj-cs"/>
              </a:rPr>
              <a:t>لا </a:t>
            </a:r>
            <a:r>
              <a:rPr lang="ar-SA" sz="5000" b="1" dirty="0">
                <a:solidFill>
                  <a:srgbClr val="740074"/>
                </a:solidFill>
                <a:cs typeface="+mj-cs"/>
              </a:rPr>
              <a:t>النفس ولا </a:t>
            </a:r>
            <a:r>
              <a:rPr lang="ar-SA" sz="5000" b="1" dirty="0" smtClean="0">
                <a:solidFill>
                  <a:srgbClr val="740074"/>
                </a:solidFill>
                <a:cs typeface="+mj-cs"/>
              </a:rPr>
              <a:t>الهوى</a:t>
            </a:r>
            <a:r>
              <a:rPr lang="ar-EG" sz="5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SA" sz="5000" b="1" dirty="0">
                <a:cs typeface="+mj-cs"/>
              </a:rPr>
              <a:t> </a:t>
            </a:r>
            <a:endParaRPr lang="ar-EG" sz="5000" b="1" dirty="0" smtClean="0">
              <a:cs typeface="+mj-cs"/>
            </a:endParaRPr>
          </a:p>
          <a:p>
            <a:pPr marL="0" indent="0">
              <a:buNone/>
            </a:pPr>
            <a:r>
              <a:rPr lang="ar-EG" sz="5000" b="1" dirty="0">
                <a:solidFill>
                  <a:srgbClr val="740074"/>
                </a:solidFill>
                <a:cs typeface="+mj-cs"/>
              </a:rPr>
              <a:t>    </a:t>
            </a:r>
            <a:r>
              <a:rPr lang="ar-EG" sz="5000" b="1" dirty="0" smtClean="0">
                <a:solidFill>
                  <a:srgbClr val="740074"/>
                </a:solidFill>
                <a:cs typeface="+mj-cs"/>
              </a:rPr>
              <a:t>  ف</a:t>
            </a:r>
            <a:r>
              <a:rPr lang="ar-SA" sz="5000" b="1" dirty="0" smtClean="0">
                <a:solidFill>
                  <a:srgbClr val="740074"/>
                </a:solidFill>
                <a:cs typeface="+mj-cs"/>
              </a:rPr>
              <a:t>ينبغي </a:t>
            </a:r>
            <a:r>
              <a:rPr lang="ar-SA" sz="5000" b="1" dirty="0">
                <a:solidFill>
                  <a:srgbClr val="740074"/>
                </a:solidFill>
                <a:cs typeface="+mj-cs"/>
              </a:rPr>
              <a:t>أن لا تفقد هذة الثمرة</a:t>
            </a:r>
            <a:endParaRPr lang="ar-EG" sz="5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5000" b="1" dirty="0">
                <a:solidFill>
                  <a:srgbClr val="740074"/>
                </a:solidFill>
                <a:cs typeface="+mj-cs"/>
              </a:rPr>
              <a:t>            </a:t>
            </a:r>
            <a:r>
              <a:rPr lang="ar-EG" sz="50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5000" b="1" dirty="0">
                <a:solidFill>
                  <a:srgbClr val="FF0066"/>
                </a:solidFill>
                <a:cs typeface="+mj-cs"/>
              </a:rPr>
              <a:t>مراقبة الله </a:t>
            </a:r>
            <a:r>
              <a:rPr lang="ar-EG" sz="5000" b="1" dirty="0">
                <a:solidFill>
                  <a:srgbClr val="FF0066"/>
                </a:solidFill>
                <a:cs typeface="+mj-cs"/>
              </a:rPr>
              <a:t>..</a:t>
            </a:r>
            <a:endParaRPr lang="en-US" sz="50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en-US" sz="5000" b="1" dirty="0"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7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736"/>
            <a:ext cx="9326719" cy="6610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ف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انتبه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حين تأمرك نفسك اليوم إلى المعصية 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          </a:t>
            </a:r>
            <a:r>
              <a:rPr lang="ar-SA" sz="4400" b="1" u="sng" dirty="0" smtClean="0">
                <a:solidFill>
                  <a:srgbClr val="FF0066"/>
                </a:solidFill>
                <a:cs typeface="+mj-cs"/>
              </a:rPr>
              <a:t>قل </a:t>
            </a:r>
            <a:r>
              <a:rPr lang="ar-SA" sz="4400" b="1" u="sng" dirty="0">
                <a:solidFill>
                  <a:srgbClr val="FF0066"/>
                </a:solidFill>
                <a:cs typeface="+mj-cs"/>
              </a:rPr>
              <a:t>لنفسك </a:t>
            </a:r>
            <a:r>
              <a:rPr lang="ar-EG" sz="4400" b="1" u="sng" dirty="0" smtClean="0">
                <a:solidFill>
                  <a:srgbClr val="FF0066"/>
                </a:solidFill>
                <a:cs typeface="+mj-cs"/>
              </a:rPr>
              <a:t>:</a:t>
            </a: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لست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تأمرين لست تنهين إنما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أنت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أمة مأمورة عند رب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</a:t>
            </a: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عظيم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 و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طاعة ربي أحب إليَّ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ولو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قطعت إربا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إربا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عش على هذا إن كنت صمت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رمضان</a:t>
            </a:r>
            <a:r>
              <a:rPr lang="ar-EG" sz="4400" dirty="0" smtClean="0">
                <a:solidFill>
                  <a:srgbClr val="FF0066"/>
                </a:solidFill>
              </a:rPr>
              <a:t>..</a:t>
            </a:r>
            <a:endParaRPr lang="en-US" sz="4400" dirty="0">
              <a:solidFill>
                <a:srgbClr val="FF0066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5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0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ثالثاً:</a:t>
            </a:r>
            <a:r>
              <a:rPr lang="ar-EG" sz="4800" b="1" dirty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800" b="1" dirty="0" smtClean="0">
                <a:solidFill>
                  <a:srgbClr val="740074"/>
                </a:solidFill>
              </a:rPr>
              <a:t>الصبر</a:t>
            </a:r>
            <a:r>
              <a:rPr lang="ar-EG" sz="4800" b="1" dirty="0" smtClean="0">
                <a:solidFill>
                  <a:srgbClr val="740074"/>
                </a:solidFill>
              </a:rPr>
              <a:t>..</a:t>
            </a: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7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-1"/>
            <a:ext cx="8502471" cy="74182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نحن في عصر السرعة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ومازلت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الأمة تعاني من آفة الإستعجال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هل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تذكر </a:t>
            </a:r>
            <a:r>
              <a:rPr lang="ar-EG" sz="4000" b="1" dirty="0">
                <a:solidFill>
                  <a:srgbClr val="740074"/>
                </a:solidFill>
                <a:cs typeface="+mj-cs"/>
              </a:rPr>
              <a:t>أ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نك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في يوم من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يام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رمضان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جعت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عند الظهر ؟! 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فصبرت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نفسك ..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</a:t>
            </a: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قليلا يانفس والعصر يؤذن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وعند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العصر بلغ عندك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</a:t>
            </a: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العطش منتهاه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فتقول لنفسك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كلها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ساعة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يؤذن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رفع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أمامك الطعام ،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وتصبر نفسك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7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942" y="621741"/>
            <a:ext cx="5797908" cy="51093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ar-SA" sz="5400" b="1" dirty="0">
                <a:solidFill>
                  <a:srgbClr val="FF0066"/>
                </a:solidFill>
              </a:rPr>
              <a:t>هذا </a:t>
            </a:r>
            <a:r>
              <a:rPr lang="ar-EG" sz="5400" b="1" dirty="0" smtClean="0">
                <a:solidFill>
                  <a:srgbClr val="FF0066"/>
                </a:solidFill>
              </a:rPr>
              <a:t>هو </a:t>
            </a:r>
            <a:r>
              <a:rPr lang="ar-SA" sz="5400" b="1" dirty="0" smtClean="0">
                <a:solidFill>
                  <a:srgbClr val="FF0066"/>
                </a:solidFill>
              </a:rPr>
              <a:t>معنى الصبر</a:t>
            </a:r>
            <a:r>
              <a:rPr lang="ar-EG" sz="5400" b="1" dirty="0" smtClean="0">
                <a:solidFill>
                  <a:srgbClr val="FF0066"/>
                </a:solidFill>
              </a:rPr>
              <a:t>..</a:t>
            </a:r>
            <a:r>
              <a:rPr lang="ar-SA" sz="5400" b="1" dirty="0">
                <a:solidFill>
                  <a:srgbClr val="FF0066"/>
                </a:solidFill>
              </a:rPr>
              <a:t> </a:t>
            </a:r>
            <a:endParaRPr lang="ar-EG" sz="5400" b="1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ar-EG" sz="5400" b="1" dirty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ar-EG" sz="5400" b="1" dirty="0" smtClean="0">
                <a:solidFill>
                  <a:srgbClr val="FF0066"/>
                </a:solidFill>
              </a:rPr>
              <a:t> </a:t>
            </a:r>
            <a:r>
              <a:rPr lang="ar-SA" sz="5400" b="1" dirty="0" smtClean="0">
                <a:solidFill>
                  <a:srgbClr val="FF0066"/>
                </a:solidFill>
              </a:rPr>
              <a:t>هذا </a:t>
            </a:r>
            <a:r>
              <a:rPr lang="ar-SA" sz="5400" b="1" dirty="0">
                <a:solidFill>
                  <a:srgbClr val="FF0066"/>
                </a:solidFill>
              </a:rPr>
              <a:t>هو التدريب </a:t>
            </a:r>
            <a:r>
              <a:rPr lang="ar-EG" sz="5400" b="1" dirty="0" smtClean="0">
                <a:solidFill>
                  <a:srgbClr val="FF0066"/>
                </a:solidFill>
              </a:rPr>
              <a:t>العملي </a:t>
            </a:r>
          </a:p>
          <a:p>
            <a:pPr marL="0" indent="0">
              <a:buNone/>
            </a:pPr>
            <a:r>
              <a:rPr lang="ar-EG" sz="5400" b="1" dirty="0">
                <a:solidFill>
                  <a:srgbClr val="FF0066"/>
                </a:solidFill>
              </a:rPr>
              <a:t> </a:t>
            </a:r>
            <a:r>
              <a:rPr lang="ar-EG" sz="5400" b="1" dirty="0" smtClean="0">
                <a:solidFill>
                  <a:srgbClr val="FF0066"/>
                </a:solidFill>
              </a:rPr>
              <a:t>       </a:t>
            </a:r>
            <a:r>
              <a:rPr lang="ar-SA" sz="5400" b="1" dirty="0" smtClean="0">
                <a:solidFill>
                  <a:srgbClr val="FF0066"/>
                </a:solidFill>
              </a:rPr>
              <a:t>على </a:t>
            </a:r>
            <a:r>
              <a:rPr lang="ar-SA" sz="5400" b="1" dirty="0">
                <a:solidFill>
                  <a:srgbClr val="FF0066"/>
                </a:solidFill>
              </a:rPr>
              <a:t>الصبر </a:t>
            </a:r>
            <a:r>
              <a:rPr lang="ar-EG" sz="5400" b="1" dirty="0" smtClean="0">
                <a:solidFill>
                  <a:srgbClr val="FF0066"/>
                </a:solidFill>
              </a:rPr>
              <a:t>..</a:t>
            </a:r>
            <a:endParaRPr lang="en-US" sz="5400" b="1" dirty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ar-SA" sz="5400" b="1" dirty="0">
                <a:solidFill>
                  <a:srgbClr val="FF0066"/>
                </a:solidFill>
              </a:rPr>
              <a:t> </a:t>
            </a:r>
            <a:endParaRPr lang="en-US" sz="5400" b="1" dirty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ar-EG" sz="5400" b="1" dirty="0" smtClean="0">
                <a:solidFill>
                  <a:srgbClr val="FF0066"/>
                </a:solidFill>
              </a:rPr>
              <a:t>   </a:t>
            </a:r>
            <a:r>
              <a:rPr lang="ar-SA" sz="5400" b="1" dirty="0" smtClean="0">
                <a:solidFill>
                  <a:srgbClr val="740074"/>
                </a:solidFill>
              </a:rPr>
              <a:t>لذلك </a:t>
            </a:r>
            <a:r>
              <a:rPr lang="ar-SA" sz="5400" b="1" dirty="0">
                <a:solidFill>
                  <a:srgbClr val="740074"/>
                </a:solidFill>
              </a:rPr>
              <a:t>الصيام هو الصبر </a:t>
            </a:r>
            <a:r>
              <a:rPr lang="ar-EG" sz="5400" b="1" dirty="0" smtClean="0">
                <a:solidFill>
                  <a:srgbClr val="740074"/>
                </a:solidFill>
              </a:rPr>
              <a:t>..</a:t>
            </a:r>
            <a:endParaRPr lang="en-US" sz="54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endParaRPr lang="en-US" sz="5400" b="1" dirty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ar-EG" sz="5400" dirty="0">
              <a:solidFill>
                <a:srgbClr val="FF0066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84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0608" y="408949"/>
            <a:ext cx="9378234" cy="6223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u="sng" dirty="0" smtClean="0">
                <a:solidFill>
                  <a:srgbClr val="FF0066"/>
                </a:solidFill>
                <a:cs typeface="+mj-cs"/>
              </a:rPr>
              <a:t>عن </a:t>
            </a:r>
            <a:r>
              <a:rPr lang="ar-EG" sz="4400" b="1" u="sng" dirty="0">
                <a:solidFill>
                  <a:srgbClr val="FF0066"/>
                </a:solidFill>
                <a:cs typeface="+mj-cs"/>
              </a:rPr>
              <a:t>أبي هريرة - رضي الله عنه - أنَّ رسول الله - صلى الله عليه وسلم - قال: </a:t>
            </a:r>
            <a:endParaRPr lang="ar-EG" sz="4400" b="1" u="sng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3200" b="1" u="sng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((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الصِّيَامُ جُنَّةٌ، فَلاَ يَرْفثْ وَلاَ يَجْهَلْ،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وَإِنِ 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امْرُؤٌ قَاتَلَهُ أَوْ شَاتَمَهُ،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فَلْيَقُلْ :</a:t>
            </a:r>
          </a:p>
          <a:p>
            <a:pPr marL="0" indent="0" algn="ctr">
              <a:buNone/>
            </a:pPr>
            <a:r>
              <a:rPr lang="ar-EG" sz="8000" b="1" dirty="0" smtClean="0">
                <a:solidFill>
                  <a:srgbClr val="FF0066"/>
                </a:solidFill>
                <a:cs typeface="+mj-cs"/>
              </a:rPr>
              <a:t>            إِنِّي صَائمٌ ..</a:t>
            </a:r>
            <a:r>
              <a:rPr lang="ar-EG" sz="8000" b="1" dirty="0">
                <a:solidFill>
                  <a:srgbClr val="FF0066"/>
                </a:solidFill>
                <a:cs typeface="+mj-cs"/>
              </a:rPr>
              <a:t> 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1356" y="692284"/>
            <a:ext cx="7886700" cy="6326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b="1" dirty="0">
                <a:solidFill>
                  <a:srgbClr val="FF0066"/>
                </a:solidFill>
                <a:cs typeface="+mj-cs"/>
              </a:rPr>
              <a:t>فيصبر على أذى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العب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اد..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 </a:t>
            </a:r>
            <a:endParaRPr lang="en-US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ويصبر على الجوع والعطش..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ويصبر على البعد عن الفاحش 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  والبذيء من القول والفعل..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  ويصبر على الطاعات ..</a:t>
            </a:r>
          </a:p>
          <a:p>
            <a:pPr marL="0" indent="0">
              <a:buNone/>
            </a:pPr>
            <a:endParaRPr lang="ar-EG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تدريب عملي على الصبر ..</a:t>
            </a:r>
          </a:p>
          <a:p>
            <a:pPr marL="0" indent="0">
              <a:buNone/>
            </a:pPr>
            <a:endParaRPr lang="en-US" sz="44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1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05308" y="115911"/>
            <a:ext cx="949414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فبات حالنا اليوم بعد رمضان ؟!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الزوجة تصبر على زوجها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ولا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الزوج يصبر على زوجته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ولا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الأولاد يصبرون على </a:t>
            </a:r>
            <a:r>
              <a:rPr lang="ar-SA" sz="4400" b="1" dirty="0" smtClean="0">
                <a:solidFill>
                  <a:srgbClr val="740074"/>
                </a:solidFill>
              </a:rPr>
              <a:t>الوالدين</a:t>
            </a:r>
            <a:r>
              <a:rPr lang="ar-EG" sz="4400" b="1" dirty="0" smtClean="0">
                <a:solidFill>
                  <a:srgbClr val="740074"/>
                </a:solidFill>
              </a:rPr>
              <a:t>..</a:t>
            </a:r>
            <a:r>
              <a:rPr lang="ar-SA" sz="4400" b="1" dirty="0" smtClean="0">
                <a:solidFill>
                  <a:srgbClr val="740074"/>
                </a:solidFill>
              </a:rPr>
              <a:t>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ولا الوالدين</a:t>
            </a: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SA" sz="4400" b="1" dirty="0" smtClean="0">
                <a:solidFill>
                  <a:srgbClr val="740074"/>
                </a:solidFill>
              </a:rPr>
              <a:t>يصبرون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على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الأولاد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ولا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الجار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يصبر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جاره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EG" sz="7200" b="1" dirty="0" smtClean="0">
                <a:solidFill>
                  <a:srgbClr val="FF0066"/>
                </a:solidFill>
                <a:cs typeface="+mj-cs"/>
              </a:rPr>
              <a:t>   </a:t>
            </a: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أين </a:t>
            </a:r>
            <a:r>
              <a:rPr lang="ar-SA" sz="7200" b="1" dirty="0">
                <a:solidFill>
                  <a:srgbClr val="FF0066"/>
                </a:solidFill>
                <a:cs typeface="+mj-cs"/>
              </a:rPr>
              <a:t>الصبر ؟! </a:t>
            </a:r>
            <a:endParaRPr lang="en-US" sz="72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6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0456" y="383190"/>
            <a:ext cx="8579744" cy="71895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000" b="1" dirty="0">
                <a:solidFill>
                  <a:srgbClr val="740074"/>
                </a:solidFill>
              </a:rPr>
              <a:t>والصبر في كل الأمور خير ..</a:t>
            </a:r>
            <a:endParaRPr lang="en-US" sz="40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</a:rPr>
              <a:t>                  </a:t>
            </a:r>
            <a:r>
              <a:rPr lang="ar-SA" sz="4000" b="1" u="sng" dirty="0" smtClean="0">
                <a:solidFill>
                  <a:srgbClr val="FF0066"/>
                </a:solidFill>
              </a:rPr>
              <a:t> </a:t>
            </a:r>
            <a:r>
              <a:rPr lang="ar-EG" sz="4000" b="1" u="sng" dirty="0" smtClean="0">
                <a:solidFill>
                  <a:srgbClr val="FF0066"/>
                </a:solidFill>
              </a:rPr>
              <a:t>قال تعالى:</a:t>
            </a:r>
            <a:endParaRPr lang="en-US" sz="4000" b="1" u="sng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</a:rPr>
              <a:t>            «</a:t>
            </a:r>
            <a:r>
              <a:rPr lang="ar-SA" sz="4000" b="1" dirty="0" smtClean="0">
                <a:solidFill>
                  <a:srgbClr val="740074"/>
                </a:solidFill>
              </a:rPr>
              <a:t>وَلَمَن صَبَرَ وَغَفَرَ إِنَّ ذَٰلِكَ لَمِنْ </a:t>
            </a:r>
            <a:endParaRPr lang="ar-EG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</a:rPr>
              <a:t>                       </a:t>
            </a:r>
            <a:r>
              <a:rPr lang="ar-SA" sz="4000" b="1" dirty="0" smtClean="0">
                <a:solidFill>
                  <a:srgbClr val="740074"/>
                </a:solidFill>
              </a:rPr>
              <a:t>عَزْمِ الْأُمُورِ</a:t>
            </a:r>
            <a:r>
              <a:rPr lang="ar-EG" sz="4000" b="1" dirty="0" smtClean="0">
                <a:solidFill>
                  <a:srgbClr val="740074"/>
                </a:solidFill>
              </a:rPr>
              <a:t>»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                    ف</a:t>
            </a:r>
            <a:r>
              <a:rPr lang="ar-SA" sz="4000" b="1" dirty="0">
                <a:solidFill>
                  <a:srgbClr val="740074"/>
                </a:solidFill>
              </a:rPr>
              <a:t>نصبر على أخلاق الناس</a:t>
            </a:r>
            <a:r>
              <a:rPr lang="ar-EG" sz="4000" b="1" dirty="0">
                <a:solidFill>
                  <a:srgbClr val="740074"/>
                </a:solidFill>
              </a:rPr>
              <a:t>..</a:t>
            </a:r>
            <a:r>
              <a:rPr lang="ar-SA" sz="4000" b="1" dirty="0">
                <a:solidFill>
                  <a:srgbClr val="740074"/>
                </a:solidFill>
              </a:rPr>
              <a:t> </a:t>
            </a:r>
            <a:endParaRPr lang="en-US" sz="40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                 </a:t>
            </a:r>
            <a:r>
              <a:rPr lang="ar-SA" sz="4000" b="1" u="sng" dirty="0">
                <a:solidFill>
                  <a:srgbClr val="FF0066"/>
                </a:solidFill>
              </a:rPr>
              <a:t>آذى رجل الإمام الشافعي </a:t>
            </a:r>
            <a:r>
              <a:rPr lang="ar-SA" sz="4000" b="1" u="sng" dirty="0" smtClean="0">
                <a:solidFill>
                  <a:srgbClr val="FF0066"/>
                </a:solidFill>
              </a:rPr>
              <a:t>فقال</a:t>
            </a:r>
            <a:r>
              <a:rPr lang="ar-EG" sz="4000" b="1" u="sng" dirty="0" smtClean="0">
                <a:solidFill>
                  <a:srgbClr val="FF0066"/>
                </a:solidFill>
              </a:rPr>
              <a:t>:</a:t>
            </a:r>
            <a:r>
              <a:rPr lang="ar-SA" sz="4000" b="1" u="sng" dirty="0" smtClean="0">
                <a:solidFill>
                  <a:srgbClr val="FF0066"/>
                </a:solidFill>
              </a:rPr>
              <a:t> </a:t>
            </a:r>
            <a:r>
              <a:rPr lang="ar-EG" sz="4000" b="1" u="sng" dirty="0" smtClean="0">
                <a:solidFill>
                  <a:srgbClr val="FF0066"/>
                </a:solidFill>
              </a:rPr>
              <a:t> </a:t>
            </a:r>
            <a:endParaRPr lang="ar-EG" sz="4000" b="1" u="sng" dirty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         </a:t>
            </a:r>
            <a:r>
              <a:rPr lang="ar-SA" sz="4000" b="1" dirty="0">
                <a:solidFill>
                  <a:srgbClr val="740074"/>
                </a:solidFill>
              </a:rPr>
              <a:t>إن استطعت أن تغير خلقك بأفضل من </a:t>
            </a:r>
            <a:endParaRPr lang="ar-EG" sz="40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          </a:t>
            </a:r>
            <a:r>
              <a:rPr lang="ar-SA" sz="4000" b="1" dirty="0">
                <a:solidFill>
                  <a:srgbClr val="740074"/>
                </a:solidFill>
              </a:rPr>
              <a:t>هذا ففعل وإلا فسيسعك من أخلاقنا ما </a:t>
            </a:r>
            <a:endParaRPr lang="ar-EG" sz="40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                        </a:t>
            </a:r>
            <a:r>
              <a:rPr lang="ar-SA" sz="4000" b="1" dirty="0">
                <a:solidFill>
                  <a:srgbClr val="740074"/>
                </a:solidFill>
              </a:rPr>
              <a:t>ضاق عنا من خلقك</a:t>
            </a:r>
            <a:r>
              <a:rPr lang="ar-SA" sz="4000" dirty="0"/>
              <a:t> </a:t>
            </a:r>
            <a:r>
              <a:rPr lang="ar-EG" sz="4000" dirty="0" smtClean="0"/>
              <a:t>..</a:t>
            </a:r>
            <a:endParaRPr lang="en-US" sz="4000" dirty="0"/>
          </a:p>
          <a:p>
            <a:pPr marL="0" indent="0">
              <a:buNone/>
            </a:pPr>
            <a:endParaRPr lang="ar-EG" sz="40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endParaRPr lang="en-US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endParaRPr lang="en-US" sz="4000" b="1" dirty="0">
              <a:solidFill>
                <a:srgbClr val="740074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15131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99245" y="218941"/>
            <a:ext cx="8479128" cy="63750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ف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اصبر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أذى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الجار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و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ا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صبر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أذى الصديق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واصبر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مخالفة العدو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واصبر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على أمور وضغوط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الحياة.. 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     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كن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صابرا في كل أمورك 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وكما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تصبرت على الصيام من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الفجر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إلى المغرب فتصبر وتجرع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جرعة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غيظ كظمتها لله وسترى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الثمرة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1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46976" y="1027136"/>
            <a:ext cx="7124432" cy="49615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11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هل </a:t>
            </a:r>
            <a:endParaRPr lang="ar-EG" sz="110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SA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صمت</a:t>
            </a:r>
            <a:endParaRPr lang="ar-EG" sz="110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SA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رمضان</a:t>
            </a: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؟</a:t>
            </a:r>
            <a:endParaRPr lang="en-US" sz="11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9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31300" y="185006"/>
            <a:ext cx="11091125" cy="60948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و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كما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أفطرت عند الغروب فسعدت بحلاوة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الإنتصار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على النفس وقهر الهوى والشيطان 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فكذلك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ستثمر حين تغرب شمس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</a:t>
            </a:r>
          </a:p>
          <a:p>
            <a:pPr marL="0" indent="0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حياتك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وتلقى ربك فتحصل على 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أجر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صبرك تعيش ساعتها 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          فرحة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الصيام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ال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ثانية..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 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300" b="1" dirty="0" smtClean="0">
                <a:solidFill>
                  <a:srgbClr val="FF0066"/>
                </a:solidFill>
              </a:rPr>
              <a:t>                  </a:t>
            </a:r>
            <a:r>
              <a:rPr lang="ar-EG" sz="3300" b="1" u="sng" dirty="0" smtClean="0">
                <a:solidFill>
                  <a:srgbClr val="FF0066"/>
                </a:solidFill>
              </a:rPr>
              <a:t>قال رسول الله صلى الله عليه وسلم : </a:t>
            </a:r>
          </a:p>
          <a:p>
            <a:pPr marL="0" indent="0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«لِلصَّائِمِ فَرْحَتَانِ يَفْرَحُهُمَا؛ إِذَا أَفْطَرَ فَرِحَ</a:t>
            </a:r>
          </a:p>
          <a:p>
            <a:pPr marL="0" indent="0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وَإِذَا لَقِيَ رَبَّهُ فَرِحَ بِصَوْمِهِ»</a:t>
            </a:r>
            <a:endParaRPr lang="ar-EG" sz="33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9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18941" y="215766"/>
            <a:ext cx="8991868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 smtClean="0">
                <a:solidFill>
                  <a:srgbClr val="FF0066"/>
                </a:solidFill>
                <a:cs typeface="+mj-cs"/>
              </a:rPr>
              <a:t>ف</a:t>
            </a:r>
            <a:r>
              <a:rPr lang="ar-SA" sz="4000" b="1" u="sng" dirty="0" smtClean="0">
                <a:solidFill>
                  <a:srgbClr val="FF0066"/>
                </a:solidFill>
                <a:cs typeface="+mj-cs"/>
              </a:rPr>
              <a:t>نريد </a:t>
            </a:r>
            <a:r>
              <a:rPr lang="ar-SA" sz="4000" b="1" u="sng" dirty="0">
                <a:solidFill>
                  <a:srgbClr val="FF0066"/>
                </a:solidFill>
                <a:cs typeface="+mj-cs"/>
              </a:rPr>
              <a:t>شيئا من الصبر </a:t>
            </a:r>
            <a:r>
              <a:rPr lang="ar-EG" sz="4000" b="1" u="sng" dirty="0" smtClean="0">
                <a:solidFill>
                  <a:srgbClr val="FF0066"/>
                </a:solidFill>
                <a:cs typeface="+mj-cs"/>
              </a:rPr>
              <a:t>في حياتنا..</a:t>
            </a:r>
            <a:endParaRPr lang="ar-EG" sz="4000" b="1" u="sng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* فالمرضى يصبروا على مرضهم..</a:t>
            </a: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فهذه أمرأة تصرع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تصبر على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المرض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رغم أن الشفاء بين يديها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فقط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دعوة من النبي محمد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صلى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الله عليه وسلم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فختارت الصبر</a:t>
            </a: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وطلبت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لا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تتكشف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!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يالله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مال لقلبك هذة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القسوة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أتسبقك وأنت رجل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نسوه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؟!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 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6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3638" y="305918"/>
            <a:ext cx="9056262" cy="71638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000" b="1" u="sng" dirty="0">
                <a:solidFill>
                  <a:srgbClr val="FF0066"/>
                </a:solidFill>
                <a:cs typeface="+mj-cs"/>
              </a:rPr>
              <a:t>قال الله تعالى في معاملة الزوجة .. </a:t>
            </a:r>
            <a:endParaRPr lang="en-US" sz="4000" b="1" u="sng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" وَعَاشِرُوهُنَّ بِالْمَعْرُوفِ فَإِن كَرِهْتُمُوهُنَّ فَعَسَىٰ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أَن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تَكْرَهُوا شَيْئًا وَيَجْعَلَ اللهُ فِيهِ خَيْرًا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كَثِيرًا"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اصبر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لعل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في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كل أمورك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 </a:t>
            </a:r>
            <a:endParaRPr lang="ar-EG" sz="40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خيرا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كثيرا أنت لا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تعلمه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و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في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معاشرة الجار أصبر على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أذاه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فلعل الله عز وجل يكفر به ذنوب من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ذنوبك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ويمحوا به خطايا من خطاياك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2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3335" y="3227879"/>
            <a:ext cx="5269874" cy="1408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7200" b="1" dirty="0" smtClean="0">
                <a:solidFill>
                  <a:srgbClr val="FF0066"/>
                </a:solidFill>
                <a:cs typeface="+mj-cs"/>
              </a:rPr>
              <a:t>ف</a:t>
            </a: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الصبر الصبر</a:t>
            </a:r>
            <a:r>
              <a:rPr lang="ar-EG" sz="7200" b="1" dirty="0" smtClean="0">
                <a:solidFill>
                  <a:srgbClr val="FF0066"/>
                </a:solidFill>
                <a:cs typeface="+mj-cs"/>
              </a:rPr>
              <a:t>!!</a:t>
            </a:r>
            <a:r>
              <a:rPr lang="ar-SA" sz="7200" b="1" dirty="0">
                <a:solidFill>
                  <a:srgbClr val="FF0066"/>
                </a:solidFill>
                <a:cs typeface="+mj-cs"/>
              </a:rPr>
              <a:t> </a:t>
            </a:r>
            <a:endParaRPr lang="en-US" sz="72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7200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3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" t="-387"/>
          <a:stretch/>
        </p:blipFill>
        <p:spPr>
          <a:xfrm>
            <a:off x="452020" y="-27296"/>
            <a:ext cx="8239960" cy="7074771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5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8797"/>
            <a:ext cx="845095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EG" sz="4400" b="1" dirty="0" smtClean="0">
                <a:solidFill>
                  <a:srgbClr val="FF0066"/>
                </a:solidFill>
              </a:rPr>
              <a:t>ف</a:t>
            </a:r>
            <a:r>
              <a:rPr lang="ar-SA" sz="4400" b="1" dirty="0" smtClean="0">
                <a:solidFill>
                  <a:srgbClr val="FF0066"/>
                </a:solidFill>
              </a:rPr>
              <a:t>اصبر </a:t>
            </a:r>
            <a:r>
              <a:rPr lang="ar-SA" sz="4400" b="1" dirty="0">
                <a:solidFill>
                  <a:srgbClr val="FF0066"/>
                </a:solidFill>
              </a:rPr>
              <a:t>وبشر الصابرين</a:t>
            </a:r>
            <a:r>
              <a:rPr lang="ar-EG" sz="4400" b="1" dirty="0">
                <a:solidFill>
                  <a:srgbClr val="FF0066"/>
                </a:solidFill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</a:rPr>
              <a:t>و</a:t>
            </a:r>
            <a:r>
              <a:rPr lang="ar-SA" sz="4400" b="1" dirty="0" smtClean="0">
                <a:solidFill>
                  <a:srgbClr val="740074"/>
                </a:solidFill>
              </a:rPr>
              <a:t>اعتبر </a:t>
            </a:r>
            <a:r>
              <a:rPr lang="ar-SA" sz="4400" b="1" dirty="0">
                <a:solidFill>
                  <a:srgbClr val="740074"/>
                </a:solidFill>
              </a:rPr>
              <a:t>تاريخ وفاتك كل ليلة </a:t>
            </a:r>
            <a:r>
              <a:rPr lang="ar-EG" sz="4400" b="1" dirty="0" smtClean="0">
                <a:solidFill>
                  <a:srgbClr val="740074"/>
                </a:solidFill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</a:rPr>
              <a:t>            </a:t>
            </a:r>
            <a:r>
              <a:rPr lang="ar-SA" sz="4400" b="1" dirty="0" smtClean="0">
                <a:solidFill>
                  <a:srgbClr val="740074"/>
                </a:solidFill>
              </a:rPr>
              <a:t>واصبر </a:t>
            </a:r>
            <a:r>
              <a:rPr lang="ar-SA" sz="4400" b="1" dirty="0">
                <a:solidFill>
                  <a:srgbClr val="740074"/>
                </a:solidFill>
              </a:rPr>
              <a:t>طيلة </a:t>
            </a:r>
            <a:r>
              <a:rPr lang="ar-SA" sz="4400" b="1" dirty="0" smtClean="0">
                <a:solidFill>
                  <a:srgbClr val="740074"/>
                </a:solidFill>
              </a:rPr>
              <a:t>نهارك </a:t>
            </a:r>
            <a:r>
              <a:rPr lang="ar-SA" sz="4400" b="1" dirty="0">
                <a:solidFill>
                  <a:srgbClr val="740074"/>
                </a:solidFill>
              </a:rPr>
              <a:t>لعلك تؤجر عند </a:t>
            </a:r>
            <a:endParaRPr lang="ar-EG" sz="44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</a:rPr>
              <a:t>                   </a:t>
            </a:r>
            <a:r>
              <a:rPr lang="ar-SA" sz="4400" b="1" dirty="0" smtClean="0">
                <a:solidFill>
                  <a:srgbClr val="740074"/>
                </a:solidFill>
              </a:rPr>
              <a:t>ربك </a:t>
            </a:r>
            <a:r>
              <a:rPr lang="ar-SA" sz="4400" b="1" dirty="0">
                <a:solidFill>
                  <a:srgbClr val="740074"/>
                </a:solidFill>
              </a:rPr>
              <a:t>في ليلك وإذا أتى الليل </a:t>
            </a:r>
            <a:endParaRPr lang="ar-EG" sz="44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</a:rPr>
              <a:t>                          </a:t>
            </a:r>
            <a:r>
              <a:rPr lang="ar-SA" sz="4400" b="1" dirty="0" smtClean="0">
                <a:solidFill>
                  <a:srgbClr val="740074"/>
                </a:solidFill>
              </a:rPr>
              <a:t>فانتظر الموت</a:t>
            </a:r>
            <a:r>
              <a:rPr lang="ar-EG" sz="4400" b="1" dirty="0" smtClean="0">
                <a:solidFill>
                  <a:srgbClr val="740074"/>
                </a:solidFill>
              </a:rPr>
              <a:t>..</a:t>
            </a:r>
            <a:endParaRPr lang="en-US" sz="44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SA" sz="4400" b="1" dirty="0">
                <a:solidFill>
                  <a:srgbClr val="740074"/>
                </a:solidFill>
              </a:rPr>
              <a:t> </a:t>
            </a: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</a:rPr>
              <a:t>                  </a:t>
            </a:r>
            <a:r>
              <a:rPr lang="ar-EG" sz="4400" b="1" u="sng" dirty="0">
                <a:solidFill>
                  <a:srgbClr val="FF0066"/>
                </a:solidFill>
              </a:rPr>
              <a:t> </a:t>
            </a:r>
            <a:r>
              <a:rPr lang="ar-SA" sz="4400" b="1" u="sng" dirty="0">
                <a:solidFill>
                  <a:srgbClr val="FF0066"/>
                </a:solidFill>
              </a:rPr>
              <a:t>قال عمر بن عبد العزيز </a:t>
            </a:r>
            <a:r>
              <a:rPr lang="ar-EG" sz="4400" b="1" u="sng" dirty="0">
                <a:solidFill>
                  <a:srgbClr val="FF0066"/>
                </a:solidFill>
              </a:rPr>
              <a:t>: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</a:rPr>
              <a:t>             </a:t>
            </a:r>
            <a:r>
              <a:rPr lang="ar-SA" sz="4400" b="1" dirty="0" smtClean="0">
                <a:solidFill>
                  <a:srgbClr val="740074"/>
                </a:solidFill>
              </a:rPr>
              <a:t>"</a:t>
            </a:r>
            <a:r>
              <a:rPr lang="ar-SA" sz="4400" b="1" dirty="0">
                <a:solidFill>
                  <a:srgbClr val="740074"/>
                </a:solidFill>
              </a:rPr>
              <a:t>إذا نمت فتوسد الموت وإذا قمت </a:t>
            </a:r>
            <a:endParaRPr lang="ar-EG" sz="44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</a:rPr>
              <a:t>                      </a:t>
            </a:r>
            <a:r>
              <a:rPr lang="ar-SA" sz="4400" b="1" dirty="0" smtClean="0">
                <a:solidFill>
                  <a:srgbClr val="740074"/>
                </a:solidFill>
              </a:rPr>
              <a:t>ضعه </a:t>
            </a:r>
            <a:r>
              <a:rPr lang="ar-SA" sz="4400" b="1" dirty="0">
                <a:solidFill>
                  <a:srgbClr val="740074"/>
                </a:solidFill>
              </a:rPr>
              <a:t>نصب عينيك " </a:t>
            </a:r>
            <a:endParaRPr lang="en-US" sz="4400" b="1" dirty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SA" sz="4400" b="1" dirty="0"/>
              <a:t> </a:t>
            </a:r>
            <a:endParaRPr lang="ar-EG" sz="44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5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0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رابعاً:</a:t>
            </a:r>
            <a:r>
              <a:rPr lang="ar-EG" sz="4800" b="1" dirty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800" b="1" dirty="0" smtClean="0">
                <a:solidFill>
                  <a:srgbClr val="740074"/>
                </a:solidFill>
              </a:rPr>
              <a:t>ال</a:t>
            </a:r>
            <a:r>
              <a:rPr lang="ar-EG" sz="4800" b="1" dirty="0" smtClean="0">
                <a:solidFill>
                  <a:srgbClr val="740074"/>
                </a:solidFill>
              </a:rPr>
              <a:t>تقوى..</a:t>
            </a: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9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50761" y="177128"/>
            <a:ext cx="9043385" cy="61335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u="sng" dirty="0" smtClean="0">
                <a:solidFill>
                  <a:srgbClr val="FF0066"/>
                </a:solidFill>
                <a:cs typeface="+mj-cs"/>
              </a:rPr>
              <a:t>التقوى ..</a:t>
            </a:r>
          </a:p>
          <a:p>
            <a:pPr marL="0" indent="0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الدرة المفقودة والغاية المنشودة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       </a:t>
            </a:r>
            <a:r>
              <a:rPr lang="ar-SA" sz="4400" b="1" u="sng" dirty="0" smtClean="0">
                <a:solidFill>
                  <a:srgbClr val="FF0066"/>
                </a:solidFill>
                <a:cs typeface="+mj-cs"/>
              </a:rPr>
              <a:t>قال </a:t>
            </a:r>
            <a:r>
              <a:rPr lang="ar-SA" sz="4400" b="1" u="sng" dirty="0">
                <a:solidFill>
                  <a:srgbClr val="FF0066"/>
                </a:solidFill>
                <a:cs typeface="+mj-cs"/>
              </a:rPr>
              <a:t>الله </a:t>
            </a:r>
            <a:r>
              <a:rPr lang="ar-EG" sz="4400" b="1" u="sng" dirty="0">
                <a:solidFill>
                  <a:srgbClr val="FF0066"/>
                </a:solidFill>
                <a:cs typeface="+mj-cs"/>
              </a:rPr>
              <a:t>تعالى</a:t>
            </a:r>
            <a:r>
              <a:rPr lang="ar-SA" sz="4400" b="1" u="sng" dirty="0">
                <a:solidFill>
                  <a:srgbClr val="FF0066"/>
                </a:solidFill>
                <a:cs typeface="+mj-cs"/>
              </a:rPr>
              <a:t>:</a:t>
            </a:r>
            <a:endParaRPr lang="en-US" sz="4400" b="1" u="sng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«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يَا أَيُّهَا الَّذِينَ آمَنُوا كُتِبَ عَلَيْكُمُ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الصِّيَامُ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كَمَا كُتِبَ عَلَى الَّذِينَ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مِن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قَبْلِكُمْ </a:t>
            </a:r>
            <a:r>
              <a:rPr lang="ar-SA" sz="6000" b="1" dirty="0">
                <a:solidFill>
                  <a:srgbClr val="FF0066"/>
                </a:solidFill>
                <a:cs typeface="+mj-cs"/>
              </a:rPr>
              <a:t>لَعَلَّكُمْ تَتَّقُونَ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»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dirty="0" smtClean="0"/>
              <a:t>              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يامن قمت رمضان هل اتقيت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الله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هل صرت من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المتقين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؟!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5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18941" y="537738"/>
            <a:ext cx="890171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هل تذكر في رمضان حين كنت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تتمضمض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للصلاة كنت حذرا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يسبق الماء إلى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حلقك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فتفطر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8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4800" b="1" dirty="0" smtClean="0">
                <a:solidFill>
                  <a:srgbClr val="FF0066"/>
                </a:solidFill>
                <a:cs typeface="+mj-cs"/>
              </a:rPr>
              <a:t>هذة </a:t>
            </a:r>
            <a:r>
              <a:rPr lang="ar-SA" sz="4800" b="1" dirty="0">
                <a:solidFill>
                  <a:srgbClr val="FF0066"/>
                </a:solidFill>
                <a:cs typeface="+mj-cs"/>
              </a:rPr>
              <a:t>هي </a:t>
            </a:r>
            <a:r>
              <a:rPr lang="ar-SA" sz="4800" b="1" dirty="0" smtClean="0">
                <a:solidFill>
                  <a:srgbClr val="FF0066"/>
                </a:solidFill>
                <a:cs typeface="+mj-cs"/>
              </a:rPr>
              <a:t>التقوى</a:t>
            </a:r>
            <a:r>
              <a:rPr lang="ar-EG" sz="4800" b="1" dirty="0" smtClean="0">
                <a:solidFill>
                  <a:srgbClr val="FF0066"/>
                </a:solidFill>
                <a:cs typeface="+mj-cs"/>
              </a:rPr>
              <a:t>!!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هل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تذكر في رمضان حين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كنت تنام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في النهار كنت تتباعد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عن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زوجتك ..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8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800" b="1" dirty="0" smtClean="0">
                <a:solidFill>
                  <a:srgbClr val="740074"/>
                </a:solidFill>
                <a:cs typeface="+mj-cs"/>
              </a:rPr>
              <a:t>                       </a:t>
            </a:r>
            <a:r>
              <a:rPr lang="ar-SA" sz="4800" b="1" dirty="0">
                <a:solidFill>
                  <a:srgbClr val="FF0066"/>
                </a:solidFill>
                <a:cs typeface="+mj-cs"/>
              </a:rPr>
              <a:t>هذة هي التقوى</a:t>
            </a:r>
            <a:r>
              <a:rPr lang="ar-EG" sz="4800" b="1" dirty="0">
                <a:solidFill>
                  <a:srgbClr val="FF0066"/>
                </a:solidFill>
                <a:cs typeface="+mj-cs"/>
              </a:rPr>
              <a:t>!!</a:t>
            </a:r>
            <a:r>
              <a:rPr lang="ar-SA" sz="4800" b="1" dirty="0">
                <a:solidFill>
                  <a:srgbClr val="740074"/>
                </a:solidFill>
                <a:cs typeface="+mj-cs"/>
              </a:rPr>
              <a:t>  </a:t>
            </a:r>
            <a:endParaRPr lang="en-US" sz="48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3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73488" y="441146"/>
            <a:ext cx="8708533" cy="64168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هل طلب منك فعل شيء فقلت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لا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أنا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صائم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!</a:t>
            </a:r>
            <a:endParaRPr lang="en-US" sz="5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فلماذا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بعد رمضان تتخطى حاجز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التقوى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؟!</a:t>
            </a: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لماذا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تفرط في التقوى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؟!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لما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تتجرأ على المعاصي</a:t>
            </a:r>
            <a:r>
              <a:rPr lang="ar-SA" sz="4400" dirty="0">
                <a:solidFill>
                  <a:srgbClr val="740074"/>
                </a:solidFill>
              </a:rPr>
              <a:t> </a:t>
            </a:r>
            <a:r>
              <a:rPr lang="ar-EG" sz="4400" dirty="0" smtClean="0">
                <a:solidFill>
                  <a:srgbClr val="740074"/>
                </a:solidFill>
              </a:rPr>
              <a:t>؟!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400" dirty="0"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82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851" y="2405174"/>
            <a:ext cx="461305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8000" b="1" dirty="0" smtClean="0">
                <a:solidFill>
                  <a:srgbClr val="740074"/>
                </a:solidFill>
                <a:cs typeface="+mj-cs"/>
              </a:rPr>
              <a:t>كلنا سيقول:</a:t>
            </a:r>
          </a:p>
          <a:p>
            <a:pPr marL="0" indent="0" algn="ctr">
              <a:buNone/>
            </a:pPr>
            <a:r>
              <a:rPr lang="ar-EG" sz="8000" b="1" dirty="0" smtClean="0">
                <a:solidFill>
                  <a:srgbClr val="FF0066"/>
                </a:solidFill>
                <a:cs typeface="+mj-cs"/>
              </a:rPr>
              <a:t>بالطبع !!</a:t>
            </a:r>
            <a:endParaRPr lang="ar-EG" sz="80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27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463835" cy="62107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3300" b="1" dirty="0">
                <a:solidFill>
                  <a:srgbClr val="740074"/>
                </a:solidFill>
                <a:cs typeface="+mj-cs"/>
              </a:rPr>
              <a:t>عش على التقوى 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 algn="ctr">
              <a:buNone/>
            </a:pP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FF0066"/>
                </a:solidFill>
                <a:cs typeface="+mj-cs"/>
              </a:rPr>
              <a:t>         </a:t>
            </a:r>
            <a:r>
              <a:rPr lang="ar-SA" sz="3300" b="1" u="sng" dirty="0" smtClean="0">
                <a:solidFill>
                  <a:srgbClr val="FF0066"/>
                </a:solidFill>
                <a:cs typeface="+mj-cs"/>
              </a:rPr>
              <a:t>وقد </a:t>
            </a:r>
            <a:r>
              <a:rPr lang="ar-SA" sz="3300" b="1" u="sng" dirty="0">
                <a:solidFill>
                  <a:srgbClr val="FF0066"/>
                </a:solidFill>
                <a:cs typeface="+mj-cs"/>
              </a:rPr>
              <a:t>بشرك المولى جل جلاله حين قال </a:t>
            </a:r>
            <a:r>
              <a:rPr lang="ar-EG" sz="3300" b="1" u="sng" dirty="0">
                <a:solidFill>
                  <a:srgbClr val="FF0066"/>
                </a:solidFill>
                <a:cs typeface="+mj-cs"/>
              </a:rPr>
              <a:t>:</a:t>
            </a:r>
            <a:endParaRPr lang="en-US" sz="3300" b="1" u="sng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«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إِنَّمَا يَتَقَبَّلُ اللهُ مِنَ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الْمُتَّقِينَ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»</a:t>
            </a:r>
          </a:p>
          <a:p>
            <a:pPr marL="0" indent="0" algn="ctr">
              <a:buNone/>
            </a:pP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3300" b="1" u="sng" dirty="0" smtClean="0">
                <a:solidFill>
                  <a:srgbClr val="FF0066"/>
                </a:solidFill>
                <a:cs typeface="+mj-cs"/>
              </a:rPr>
              <a:t>يقول </a:t>
            </a:r>
            <a:r>
              <a:rPr lang="ar-SA" sz="3300" b="1" u="sng" dirty="0">
                <a:solidFill>
                  <a:srgbClr val="FF0066"/>
                </a:solidFill>
                <a:cs typeface="+mj-cs"/>
              </a:rPr>
              <a:t>اللغويون أن </a:t>
            </a:r>
            <a:r>
              <a:rPr lang="ar-EG" sz="3300" b="1" u="sng" dirty="0" smtClean="0">
                <a:solidFill>
                  <a:srgbClr val="FF0066"/>
                </a:solidFill>
                <a:cs typeface="+mj-cs"/>
              </a:rPr>
              <a:t>:</a:t>
            </a:r>
          </a:p>
          <a:p>
            <a:pPr marL="0" indent="0" algn="ctr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 «إ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ن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»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إذا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م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اتصلت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بها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«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ما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»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 </a:t>
            </a:r>
            <a:endParaRPr lang="ar-EG" sz="33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تفيد </a:t>
            </a:r>
            <a:r>
              <a:rPr lang="ar-SA" sz="3300" b="1" dirty="0">
                <a:solidFill>
                  <a:srgbClr val="FF0066"/>
                </a:solidFill>
                <a:cs typeface="+mj-cs"/>
              </a:rPr>
              <a:t>الحصر والقصد </a:t>
            </a:r>
            <a:r>
              <a:rPr lang="ar-EG" sz="3300" b="1" dirty="0" smtClean="0">
                <a:solidFill>
                  <a:srgbClr val="FF0066"/>
                </a:solidFill>
                <a:cs typeface="+mj-cs"/>
              </a:rPr>
              <a:t>..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3300" b="1" dirty="0" smtClean="0">
                <a:solidFill>
                  <a:srgbClr val="740074"/>
                </a:solidFill>
                <a:cs typeface="+mj-cs"/>
              </a:rPr>
              <a:t>فكأنما </a:t>
            </a:r>
            <a:r>
              <a:rPr lang="ar-SA" sz="3300" b="1" dirty="0">
                <a:solidFill>
                  <a:srgbClr val="740074"/>
                </a:solidFill>
                <a:cs typeface="+mj-cs"/>
              </a:rPr>
              <a:t>المعنى :  </a:t>
            </a:r>
            <a:endParaRPr lang="en-US" sz="33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3300" b="1" dirty="0" smtClean="0">
                <a:solidFill>
                  <a:srgbClr val="740074"/>
                </a:solidFill>
                <a:cs typeface="+mj-cs"/>
              </a:rPr>
              <a:t>      </a:t>
            </a:r>
            <a:r>
              <a:rPr lang="ar-SA" sz="3300" b="1" dirty="0" smtClean="0">
                <a:solidFill>
                  <a:srgbClr val="FF0066"/>
                </a:solidFill>
                <a:cs typeface="+mj-cs"/>
              </a:rPr>
              <a:t>لا </a:t>
            </a:r>
            <a:r>
              <a:rPr lang="ar-SA" sz="3300" b="1" dirty="0">
                <a:solidFill>
                  <a:srgbClr val="FF0066"/>
                </a:solidFill>
                <a:cs typeface="+mj-cs"/>
              </a:rPr>
              <a:t>يتقبل الله إلا من المتقين </a:t>
            </a:r>
            <a:endParaRPr lang="en-US" sz="33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33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7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31820" y="408949"/>
            <a:ext cx="8824443" cy="58888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فإذا كنت حصلت ثمرة التقوى فأنت حين ذك قد صمت رمضان وتقبل منك الصيام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والقيام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endParaRPr lang="en-US" sz="2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وإن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لم تكن حصلت التقوى فاعلم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أنه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لم يتقبل منك شيء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    </a:t>
            </a:r>
            <a:r>
              <a:rPr lang="ar-SA" sz="4800" b="1" dirty="0" smtClean="0">
                <a:solidFill>
                  <a:srgbClr val="FF0066"/>
                </a:solidFill>
                <a:cs typeface="+mj-cs"/>
              </a:rPr>
              <a:t>سلم </a:t>
            </a:r>
            <a:r>
              <a:rPr lang="ar-SA" sz="4800" b="1" dirty="0">
                <a:solidFill>
                  <a:srgbClr val="FF0066"/>
                </a:solidFill>
                <a:cs typeface="+mj-cs"/>
              </a:rPr>
              <a:t>يارب </a:t>
            </a:r>
            <a:r>
              <a:rPr lang="ar-SA" sz="4800" b="1" dirty="0" smtClean="0">
                <a:solidFill>
                  <a:srgbClr val="FF0066"/>
                </a:solidFill>
                <a:cs typeface="+mj-cs"/>
              </a:rPr>
              <a:t>سلم</a:t>
            </a:r>
            <a:r>
              <a:rPr lang="ar-EG" sz="4800" b="1" dirty="0" smtClean="0">
                <a:solidFill>
                  <a:srgbClr val="FF0066"/>
                </a:solidFill>
                <a:cs typeface="+mj-cs"/>
              </a:rPr>
              <a:t> ..</a:t>
            </a:r>
            <a:endParaRPr lang="en-US" sz="48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3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25003" y="241523"/>
            <a:ext cx="921081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نعم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إننا بحاجة إلى التقوى 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ونحن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نحتاج إلى حزام للأمان بعد رمضان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يقينا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تخطي الحاجز فنفقد حياتنا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الإيمانية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والمخالفة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المرورية غالية ،، </a:t>
            </a:r>
            <a:endParaRPr lang="ar-EG" sz="40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أما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مخالفة حزام الأمان الإيماني </a:t>
            </a:r>
            <a:endParaRPr lang="ar-EG" sz="40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فجهنم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والعياذ بالله 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حزام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الأمان الإيماني أن تبيع نفسك لله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ومالك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لله وتقبض ثمنها الجنة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5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64405" y="177129"/>
            <a:ext cx="10421423" cy="70092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فتعيش جنة الدنيا وجنة الآخرة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</a:t>
            </a:r>
            <a:r>
              <a:rPr lang="ar-SA" sz="4000" b="1" u="sng" dirty="0" smtClean="0">
                <a:solidFill>
                  <a:srgbClr val="FF0066"/>
                </a:solidFill>
                <a:cs typeface="+mj-cs"/>
              </a:rPr>
              <a:t>قال </a:t>
            </a:r>
            <a:r>
              <a:rPr lang="ar-SA" sz="4000" b="1" u="sng" dirty="0">
                <a:solidFill>
                  <a:srgbClr val="FF0066"/>
                </a:solidFill>
                <a:cs typeface="+mj-cs"/>
              </a:rPr>
              <a:t>رسول الله صلى الله عليه وسلم :</a:t>
            </a:r>
            <a:r>
              <a:rPr lang="ar-SA" sz="4000" b="1" dirty="0">
                <a:cs typeface="+mj-cs"/>
              </a:rPr>
              <a:t> </a:t>
            </a:r>
            <a:endParaRPr lang="en-US" sz="4000" b="1" dirty="0"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cs typeface="+mj-cs"/>
              </a:rPr>
              <a:t>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"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اجعلوا بينكم وبين الحرام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سترة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من الحلال "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   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أي :</a:t>
            </a:r>
            <a:endParaRPr lang="ar-EG" sz="40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أترك بعض الحلال </a:t>
            </a:r>
            <a:r>
              <a:rPr lang="ar-SA" sz="4000" b="1" dirty="0">
                <a:solidFill>
                  <a:srgbClr val="740074"/>
                </a:solidFill>
              </a:rPr>
              <a:t>مخافة </a:t>
            </a:r>
            <a:endParaRPr lang="ar-EG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000" b="1" dirty="0" smtClean="0">
                <a:solidFill>
                  <a:srgbClr val="740074"/>
                </a:solidFill>
              </a:rPr>
              <a:t>الوقوع</a:t>
            </a: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في الحرام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فإذا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وقعت وقعت في الحلال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,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و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لست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على حافة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الحرام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000" b="1" dirty="0">
              <a:cs typeface="+mj-cs"/>
            </a:endParaRPr>
          </a:p>
          <a:p>
            <a:pPr marL="0" indent="0">
              <a:buNone/>
            </a:pPr>
            <a:endParaRPr lang="ar-EG" sz="4000" b="1" dirty="0"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6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3335" y="38638"/>
            <a:ext cx="8875958" cy="74729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000" b="1" dirty="0">
                <a:solidFill>
                  <a:srgbClr val="FF0066"/>
                </a:solidFill>
                <a:cs typeface="+mj-cs"/>
              </a:rPr>
              <a:t>ثمرة التقوى ثمرة غالية 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نحتاج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أن نتقي الله في المعاملات سواء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في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المال والمكسب والرزق أو في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معاملة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الخلق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فاتقي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الله ولا تظلم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واتقي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الله في معاملتك مع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الزوجة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والأولاد 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«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يَا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أَيُّهَا الَّذِينَ آمَنُوا قُوا أَنفُسَكُمْ وَأَهْلِيكُمْ </a:t>
            </a:r>
            <a:endParaRPr lang="ar-EG" sz="40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نَارًا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وَقُودُهَا النَّاسُ وَالْحِجَارَةُ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َ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»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45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044" y="460464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تلك هي ثمرات صيام شهر رمضان 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ونحن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بحاجة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إلى إعادة السؤال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-169839" y="1864589"/>
            <a:ext cx="7886700" cy="4537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هل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صمت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ar-EG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رمضان ؟!</a:t>
            </a:r>
            <a:r>
              <a:rPr lang="ar-SA" sz="9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 </a:t>
            </a:r>
            <a:endParaRPr lang="ar-EG" sz="9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0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كيف الثبات ؟!</a:t>
            </a: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0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1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أولا</a:t>
            </a:r>
            <a:r>
              <a:rPr lang="ar-EG" sz="48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ً</a:t>
            </a:r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ar-EG" sz="4800" dirty="0" smtClean="0"/>
              <a:t/>
            </a:r>
            <a:br>
              <a:rPr lang="ar-EG" sz="4800" dirty="0" smtClean="0"/>
            </a:br>
            <a:r>
              <a:rPr lang="ar-SA" sz="4800" b="1" dirty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التخلص من الهموم</a:t>
            </a:r>
            <a:r>
              <a:rPr lang="ar-SA" sz="4800" dirty="0"/>
              <a:t> 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8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25003" y="408948"/>
            <a:ext cx="9223688" cy="65842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000" b="1" dirty="0">
                <a:solidFill>
                  <a:srgbClr val="FF0066"/>
                </a:solidFill>
                <a:cs typeface="+mj-cs"/>
              </a:rPr>
              <a:t>الحياة الايمانية التي عشناها في رمضان 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من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أول أيام العيد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انقضت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!!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وعدنا إلى همومنا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هم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الدنيا وهم المال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وهم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المشاكل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وهم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الأولاد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والعمل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وصاحب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العمل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هذة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الهموم تقتل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الإيمان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 ..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6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98489" y="54781"/>
            <a:ext cx="9197930" cy="68032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 smtClean="0">
                <a:solidFill>
                  <a:srgbClr val="FF0066"/>
                </a:solidFill>
                <a:cs typeface="+mj-cs"/>
              </a:rPr>
              <a:t>قال رسول </a:t>
            </a:r>
            <a:r>
              <a:rPr lang="ar-EG" sz="4000" b="1" u="sng" dirty="0">
                <a:solidFill>
                  <a:srgbClr val="FF0066"/>
                </a:solidFill>
                <a:cs typeface="+mj-cs"/>
              </a:rPr>
              <a:t>الله صلى الله عليه وسلم </a:t>
            </a:r>
            <a:r>
              <a:rPr lang="ar-EG" sz="4000" b="1" u="sng" dirty="0" smtClean="0">
                <a:solidFill>
                  <a:srgbClr val="FF0066"/>
                </a:solidFill>
                <a:cs typeface="+mj-cs"/>
              </a:rPr>
              <a:t>:</a:t>
            </a:r>
            <a:endParaRPr lang="ar-EG" sz="4000" b="1" u="sng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000" b="1" u="sng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«</a:t>
            </a:r>
            <a:r>
              <a:rPr lang="ar-EG" sz="4000" b="1" dirty="0">
                <a:solidFill>
                  <a:srgbClr val="740074"/>
                </a:solidFill>
              </a:rPr>
              <a:t>مَنْ كَانَتِ الآخِرَةُ هَمَّهُ جَعَلَ اللَّهُ غِنَاهُ فِي </a:t>
            </a:r>
            <a:r>
              <a:rPr lang="ar-EG" sz="4000" b="1" dirty="0" smtClean="0">
                <a:solidFill>
                  <a:srgbClr val="740074"/>
                </a:solidFill>
              </a:rPr>
              <a:t>قَلْبِهِ، </a:t>
            </a: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</a:rPr>
              <a:t>           وَجَمَعَ </a:t>
            </a:r>
            <a:r>
              <a:rPr lang="ar-EG" sz="4000" b="1" dirty="0">
                <a:solidFill>
                  <a:srgbClr val="740074"/>
                </a:solidFill>
              </a:rPr>
              <a:t>لَهُ شَمْلَهُ ، وَأَتَتْهُ الدُّنْيَا وَهِيَ </a:t>
            </a:r>
            <a:endParaRPr lang="ar-EG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</a:rPr>
              <a:t>                  رَاغِمَةٌ </a:t>
            </a:r>
            <a:r>
              <a:rPr lang="ar-EG" sz="4000" b="1" dirty="0">
                <a:solidFill>
                  <a:srgbClr val="740074"/>
                </a:solidFill>
              </a:rPr>
              <a:t>، وَمَنْ كَانَتِ الدُّنْيَا هَمَّهُ </a:t>
            </a:r>
            <a:endParaRPr lang="ar-EG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</a:rPr>
              <a:t>                    جَعَلَ </a:t>
            </a:r>
            <a:r>
              <a:rPr lang="ar-EG" sz="4000" b="1" dirty="0">
                <a:solidFill>
                  <a:srgbClr val="740074"/>
                </a:solidFill>
              </a:rPr>
              <a:t>اللَّهُ فَقْرَهُ بَيْنَ عَيْنَيْهِ ، </a:t>
            </a:r>
            <a:endParaRPr lang="ar-EG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</a:rPr>
              <a:t>                  وَفَرَّقَ </a:t>
            </a:r>
            <a:r>
              <a:rPr lang="ar-EG" sz="4000" b="1" dirty="0">
                <a:solidFill>
                  <a:srgbClr val="740074"/>
                </a:solidFill>
              </a:rPr>
              <a:t>عَلَيْهِ شَمْلَهُ ، وَلَمْ يَأْتِهِ </a:t>
            </a:r>
            <a:endParaRPr lang="ar-EG" sz="4000" b="1" dirty="0" smtClean="0">
              <a:solidFill>
                <a:srgbClr val="740074"/>
              </a:solidFill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</a:rPr>
              <a:t>                مِنَ </a:t>
            </a:r>
            <a:r>
              <a:rPr lang="ar-EG" sz="4000" b="1" dirty="0">
                <a:solidFill>
                  <a:srgbClr val="740074"/>
                </a:solidFill>
              </a:rPr>
              <a:t>الدُّنْيَا إِلا مَا قُدِّرَ </a:t>
            </a:r>
            <a:r>
              <a:rPr lang="ar-EG" sz="4000" b="1" dirty="0" smtClean="0">
                <a:solidFill>
                  <a:srgbClr val="740074"/>
                </a:solidFill>
              </a:rPr>
              <a:t>لَهُ»</a:t>
            </a:r>
          </a:p>
          <a:p>
            <a:pPr marL="0" indent="0" algn="ctr">
              <a:buNone/>
            </a:pPr>
            <a:r>
              <a:rPr lang="ar-EG" sz="4000" b="1" dirty="0" smtClean="0">
                <a:solidFill>
                  <a:srgbClr val="FF0066"/>
                </a:solidFill>
              </a:rPr>
              <a:t>     ف</a:t>
            </a:r>
            <a:r>
              <a:rPr lang="ar-SA" sz="4000" b="1" dirty="0" smtClean="0">
                <a:solidFill>
                  <a:srgbClr val="FF0066"/>
                </a:solidFill>
              </a:rPr>
              <a:t>اجعل همك الآخرة ..</a:t>
            </a:r>
            <a:r>
              <a:rPr lang="ar-SA" sz="4000" dirty="0" smtClean="0"/>
              <a:t> </a:t>
            </a:r>
            <a:endParaRPr lang="en-US" sz="4000" dirty="0" smtClean="0"/>
          </a:p>
          <a:p>
            <a:pPr marL="0" indent="0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0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46976" y="1027136"/>
            <a:ext cx="7124432" cy="49615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11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هل </a:t>
            </a:r>
            <a:endParaRPr lang="ar-EG" sz="110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SA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صمت</a:t>
            </a:r>
            <a:endParaRPr lang="ar-EG" sz="110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SA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رمضان</a:t>
            </a: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؟</a:t>
            </a:r>
            <a:endParaRPr lang="en-US" sz="11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43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6214" y="254401"/>
            <a:ext cx="8914595" cy="63138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واجعل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همك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أن تدخل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الجنة</a:t>
            </a:r>
            <a:r>
              <a:rPr lang="ar-EG" sz="40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0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من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منا يريد الجنة ؟!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كلنا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يريد الجنة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4000" b="1" dirty="0" smtClean="0">
                <a:solidFill>
                  <a:srgbClr val="FF0066"/>
                </a:solidFill>
                <a:cs typeface="+mj-cs"/>
              </a:rPr>
              <a:t>ولكن </a:t>
            </a:r>
            <a:r>
              <a:rPr lang="ar-SA" sz="4000" b="1" dirty="0">
                <a:solidFill>
                  <a:srgbClr val="FF0066"/>
                </a:solidFill>
                <a:cs typeface="+mj-cs"/>
              </a:rPr>
              <a:t>من منا يعمل لها ؟!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 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هذة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هي القضية 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فإن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رصدت لنفسك ساعة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الوفاة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لقضيت ساعاتك المتبقية </a:t>
            </a:r>
            <a:endParaRPr lang="ar-EG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منشغلا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بالتوبة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وإتقان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طاعات تقبل بها </a:t>
            </a:r>
            <a:endParaRPr lang="ar-EG" sz="40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0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                 </a:t>
            </a:r>
            <a:r>
              <a:rPr lang="ar-SA" sz="4000" b="1" dirty="0" smtClean="0">
                <a:solidFill>
                  <a:srgbClr val="740074"/>
                </a:solidFill>
                <a:cs typeface="+mj-cs"/>
              </a:rPr>
              <a:t>على </a:t>
            </a:r>
            <a:r>
              <a:rPr lang="ar-SA" sz="4000" b="1" dirty="0">
                <a:solidFill>
                  <a:srgbClr val="740074"/>
                </a:solidFill>
                <a:cs typeface="+mj-cs"/>
              </a:rPr>
              <a:t>الله فاجعل الآخرة همك  </a:t>
            </a:r>
            <a:r>
              <a:rPr lang="ar-EG" sz="40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SA" sz="4000" b="1" dirty="0">
                <a:solidFill>
                  <a:srgbClr val="740074"/>
                </a:solidFill>
                <a:cs typeface="+mj-cs"/>
              </a:rPr>
              <a:t>  </a:t>
            </a:r>
            <a:endParaRPr lang="en-US" sz="40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40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9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58" y="0"/>
            <a:ext cx="6975884" cy="6929686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0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1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ثاني</a:t>
            </a:r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</a:t>
            </a:r>
            <a:r>
              <a:rPr lang="ar-EG" sz="48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ً</a:t>
            </a:r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ar-EG" sz="4800" dirty="0" smtClean="0"/>
              <a:t/>
            </a:r>
            <a:br>
              <a:rPr lang="ar-EG" sz="4800" dirty="0" smtClean="0"/>
            </a:b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رمضنة العام..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9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93038"/>
            <a:ext cx="8553986" cy="71380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600" b="1" dirty="0">
                <a:solidFill>
                  <a:srgbClr val="FF0066"/>
                </a:solidFill>
                <a:cs typeface="+mj-cs"/>
              </a:rPr>
              <a:t>أن تصبح 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عامك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 كله </a:t>
            </a:r>
            <a:r>
              <a:rPr lang="ar-SA" sz="3600" b="1" dirty="0">
                <a:solidFill>
                  <a:srgbClr val="FF0066"/>
                </a:solidFill>
                <a:cs typeface="+mj-cs"/>
              </a:rPr>
              <a:t>رمضان 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..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</a:t>
            </a:r>
            <a:endParaRPr lang="ar-EG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فلا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تفرط في صيام الاثنين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والخميس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والثلاثة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أيام من كل شهر عربي 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صم </a:t>
            </a:r>
            <a:r>
              <a:rPr lang="ar-SA" sz="3600" b="1" dirty="0">
                <a:solidFill>
                  <a:srgbClr val="FF0066"/>
                </a:solidFill>
                <a:cs typeface="+mj-cs"/>
              </a:rPr>
              <a:t>كأنك في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رمضان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                    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فتسحر كما كنت تتسحر في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ر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مضان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,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وصلي العشاء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ف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ي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المسجد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وارجع إلى بيتك صل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أحد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عشرة ركعة قياما كما اعتدت في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رمضان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بأولادك وتوجز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وتدعوا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endParaRPr lang="ar-EG" sz="36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8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4082" y="589254"/>
            <a:ext cx="7886700" cy="5953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لابد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من رمضنة السنة فلابد أن تعيش رمضان في بيتك 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وفي نفسك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وأن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يجري على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لسانك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وفي قلبك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لفظ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: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7200" b="1" dirty="0" smtClean="0">
                <a:solidFill>
                  <a:srgbClr val="FF0066"/>
                </a:solidFill>
                <a:cs typeface="+mj-cs"/>
              </a:rPr>
              <a:t>         </a:t>
            </a:r>
            <a:r>
              <a:rPr lang="ar-SA" sz="7200" b="1" dirty="0" smtClean="0">
                <a:solidFill>
                  <a:srgbClr val="FF0066"/>
                </a:solidFill>
                <a:cs typeface="+mj-cs"/>
              </a:rPr>
              <a:t>اللهم </a:t>
            </a:r>
            <a:r>
              <a:rPr lang="ar-SA" sz="7200" b="1" dirty="0">
                <a:solidFill>
                  <a:srgbClr val="FF0066"/>
                </a:solidFill>
                <a:cs typeface="+mj-cs"/>
              </a:rPr>
              <a:t>إني صائم </a:t>
            </a:r>
            <a:r>
              <a:rPr lang="ar-EG" sz="72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72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1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1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ثالث</a:t>
            </a:r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</a:t>
            </a:r>
            <a:r>
              <a:rPr lang="ar-EG" sz="48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ً</a:t>
            </a:r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ar-EG" sz="4800" dirty="0" smtClean="0"/>
              <a:t/>
            </a:r>
            <a:br>
              <a:rPr lang="ar-EG" sz="4800" dirty="0" smtClean="0"/>
            </a:br>
            <a:r>
              <a:rPr lang="ar-EG" sz="4800" b="1" dirty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إدامة</a:t>
            </a:r>
            <a:r>
              <a:rPr lang="ar-EG" sz="4800" dirty="0" smtClean="0"/>
              <a:t> </a:t>
            </a: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الدعاء..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2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37881" y="-1"/>
            <a:ext cx="8927474" cy="77402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3600" b="1" dirty="0">
                <a:solidFill>
                  <a:srgbClr val="FF0066"/>
                </a:solidFill>
                <a:cs typeface="+mj-cs"/>
              </a:rPr>
              <a:t>في رمضان يكثر الدعاء 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عند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الإفطار وفي الوتر وفي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السحر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وفي صلاة الفجر وطيلة النهار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ما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نريده أن يستمر الدعاء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واجعل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من دعاء أن يثبتك الله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على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الإيمان فالقلوب تتقلب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وتخشى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أن يأتيك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الموت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 </a:t>
            </a:r>
            <a:endParaRPr lang="ar-EG" sz="36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وقلبك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ظهره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لربك!!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 </a:t>
            </a:r>
            <a:endParaRPr lang="en-US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EG" sz="4400" b="1" dirty="0">
                <a:solidFill>
                  <a:srgbClr val="FF0066"/>
                </a:solidFill>
                <a:cs typeface="+mj-cs"/>
              </a:rPr>
              <a:t>وأنت على غير طاعة !!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1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56" y="-888888"/>
            <a:ext cx="7746888" cy="7746888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0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6063" y="228644"/>
            <a:ext cx="9043384" cy="59789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أ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دعو </a:t>
            </a:r>
            <a:r>
              <a:rPr lang="ar-SA" sz="4400" b="1" dirty="0">
                <a:solidFill>
                  <a:srgbClr val="FF0066"/>
                </a:solidFill>
                <a:cs typeface="+mj-cs"/>
              </a:rPr>
              <a:t>وأكثر من </a:t>
            </a:r>
            <a:r>
              <a:rPr lang="ar-SA" sz="4400" b="1" dirty="0" smtClean="0">
                <a:solidFill>
                  <a:srgbClr val="FF0066"/>
                </a:solidFill>
                <a:cs typeface="+mj-cs"/>
              </a:rPr>
              <a:t>الدعاء</a:t>
            </a: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4400" b="1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يضا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أدعو لزوجك </a:t>
            </a:r>
            <a:r>
              <a:rPr lang="ar-EG" sz="4400" b="1" dirty="0">
                <a:solidFill>
                  <a:srgbClr val="740074"/>
                </a:solidFill>
                <a:cs typeface="+mj-cs"/>
              </a:rPr>
              <a:t>و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أولادك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وغير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المتزوجين أبوك وأمك وأخوتك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أول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من تبدأهم بالدعوة وتأخذ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بأيديهم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إلى طريق الإيمان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ليكونوا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عونا لك على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ال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طاعة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فسبب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فتنة كثيرا ممن فتن ونكوص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من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نكص فتنة البيت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8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93184" y="1735473"/>
            <a:ext cx="613275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b="1" dirty="0">
                <a:solidFill>
                  <a:srgbClr val="740074"/>
                </a:solidFill>
                <a:cs typeface="+mj-cs"/>
              </a:rPr>
              <a:t>نعم إنك بحاجة للدعاء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لأهلك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فهم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أهم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صحبة تعينك على الطاعة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,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ثم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جماعة من المؤمنين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تركز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معهم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في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مدارسة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القرآن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</a:t>
            </a:r>
            <a:endParaRPr lang="en-US" sz="44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4547" y="479784"/>
            <a:ext cx="5282752" cy="65198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7200" b="1" dirty="0" smtClean="0">
                <a:solidFill>
                  <a:srgbClr val="740074"/>
                </a:solidFill>
                <a:cs typeface="+mj-cs"/>
              </a:rPr>
              <a:t>نعم !!</a:t>
            </a:r>
          </a:p>
          <a:p>
            <a:pPr marL="0" indent="0" algn="ctr">
              <a:buNone/>
            </a:pPr>
            <a:endParaRPr lang="ar-EG" sz="36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800" b="1" dirty="0">
                <a:solidFill>
                  <a:srgbClr val="FF0066"/>
                </a:solidFill>
                <a:cs typeface="+mj-cs"/>
              </a:rPr>
              <a:t>ما الدليل على </a:t>
            </a:r>
            <a:r>
              <a:rPr lang="ar-EG" sz="8800" b="1" dirty="0" smtClean="0">
                <a:solidFill>
                  <a:srgbClr val="FF0066"/>
                </a:solidFill>
                <a:cs typeface="+mj-cs"/>
              </a:rPr>
              <a:t>أ</a:t>
            </a:r>
            <a:r>
              <a:rPr lang="ar-SA" sz="8800" b="1" dirty="0" smtClean="0">
                <a:solidFill>
                  <a:srgbClr val="FF0066"/>
                </a:solidFill>
                <a:cs typeface="+mj-cs"/>
              </a:rPr>
              <a:t>نك </a:t>
            </a:r>
            <a:r>
              <a:rPr lang="ar-SA" sz="8800" b="1" dirty="0">
                <a:solidFill>
                  <a:srgbClr val="FF0066"/>
                </a:solidFill>
                <a:cs typeface="+mj-cs"/>
              </a:rPr>
              <a:t>صمت رمضان !!</a:t>
            </a:r>
            <a:endParaRPr lang="en-US" sz="88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72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9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1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65465">
            <a:off x="-1001031" y="282133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ar-EG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رابعاً</a:t>
            </a:r>
            <a:r>
              <a:rPr lang="ar-SA" sz="48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ar-EG" sz="4800" dirty="0" smtClean="0"/>
              <a:t/>
            </a:r>
            <a:br>
              <a:rPr lang="ar-EG" sz="4800" dirty="0" smtClean="0"/>
            </a:br>
            <a:r>
              <a:rPr lang="ar-EG" sz="48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الإرتباط بالمسجد ..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ar-SA" sz="4800" b="1" dirty="0" smtClean="0">
                <a:solidFill>
                  <a:srgbClr val="740074"/>
                </a:solidFill>
              </a:rPr>
              <a:t> </a:t>
            </a:r>
            <a:endParaRPr lang="ar-EG" sz="48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1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02274" y="0"/>
            <a:ext cx="9326720" cy="73312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600" b="1" u="sng" dirty="0" smtClean="0">
                <a:solidFill>
                  <a:srgbClr val="FF0066"/>
                </a:solidFill>
                <a:cs typeface="+mj-cs"/>
              </a:rPr>
              <a:t>قال رسول الله صلى الله عليه وسلم :</a:t>
            </a: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«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المسجد بيت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كل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تقي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»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                </a:t>
            </a:r>
            <a:r>
              <a:rPr lang="ar-EG" sz="3600" b="1" u="sng" dirty="0" smtClean="0">
                <a:solidFill>
                  <a:srgbClr val="FF0066"/>
                </a:solidFill>
                <a:cs typeface="+mj-cs"/>
              </a:rPr>
              <a:t>و</a:t>
            </a:r>
            <a:r>
              <a:rPr lang="ar-SA" sz="3600" b="1" u="sng" dirty="0" smtClean="0">
                <a:solidFill>
                  <a:srgbClr val="FF0066"/>
                </a:solidFill>
                <a:cs typeface="+mj-cs"/>
              </a:rPr>
              <a:t>من </a:t>
            </a:r>
            <a:r>
              <a:rPr lang="ar-SA" sz="3600" b="1" u="sng" dirty="0">
                <a:solidFill>
                  <a:srgbClr val="FF0066"/>
                </a:solidFill>
                <a:cs typeface="+mj-cs"/>
              </a:rPr>
              <a:t>السبعة الذين يظلهم الله في ظله </a:t>
            </a:r>
            <a:endParaRPr lang="ar-EG" sz="3600" b="1" u="sng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                          </a:t>
            </a:r>
            <a:r>
              <a:rPr lang="ar-SA" sz="3600" b="1" u="sng" dirty="0" smtClean="0">
                <a:solidFill>
                  <a:srgbClr val="FF0066"/>
                </a:solidFill>
                <a:cs typeface="+mj-cs"/>
              </a:rPr>
              <a:t>يوم </a:t>
            </a:r>
            <a:r>
              <a:rPr lang="ar-SA" sz="3600" b="1" u="sng" dirty="0">
                <a:solidFill>
                  <a:srgbClr val="FF0066"/>
                </a:solidFill>
                <a:cs typeface="+mj-cs"/>
              </a:rPr>
              <a:t>لا ظل إلا ظله </a:t>
            </a:r>
            <a:r>
              <a:rPr lang="ar-EG" sz="3600" b="1" u="sng" dirty="0" smtClean="0">
                <a:solidFill>
                  <a:srgbClr val="FF0066"/>
                </a:solidFill>
                <a:cs typeface="+mj-cs"/>
              </a:rPr>
              <a:t>..</a:t>
            </a:r>
            <a:endParaRPr lang="en-US" sz="3600" b="1" u="sng" dirty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 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رجل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قلبه معلق في المسجد 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</a:p>
          <a:p>
            <a:pPr marL="0" indent="0">
              <a:buNone/>
            </a:pPr>
            <a:endParaRPr lang="ar-EG" sz="8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     إ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ذا 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خرج منه حتى يعود </a:t>
            </a:r>
            <a:r>
              <a:rPr lang="ar-SA" sz="3600" b="1" dirty="0" smtClean="0">
                <a:solidFill>
                  <a:srgbClr val="740074"/>
                </a:solidFill>
                <a:cs typeface="+mj-cs"/>
              </a:rPr>
              <a:t>إليه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..</a:t>
            </a:r>
            <a:r>
              <a:rPr lang="ar-SA" sz="3600" b="1" dirty="0">
                <a:solidFill>
                  <a:srgbClr val="740074"/>
                </a:solidFill>
                <a:cs typeface="+mj-cs"/>
              </a:rPr>
              <a:t>  </a:t>
            </a:r>
            <a:endParaRPr lang="en-US" sz="3600" b="1" dirty="0">
              <a:solidFill>
                <a:srgbClr val="740074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                  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تعودت </a:t>
            </a:r>
            <a:r>
              <a:rPr lang="ar-SA" sz="3600" b="1" dirty="0">
                <a:solidFill>
                  <a:srgbClr val="FF0066"/>
                </a:solidFill>
                <a:cs typeface="+mj-cs"/>
              </a:rPr>
              <a:t>في رمضان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الارتباط </a:t>
            </a:r>
            <a:endParaRPr lang="ar-EG" sz="3600" b="1" dirty="0" smtClean="0">
              <a:solidFill>
                <a:srgbClr val="FF0066"/>
              </a:solidFill>
              <a:cs typeface="+mj-cs"/>
            </a:endParaRPr>
          </a:p>
          <a:p>
            <a:pPr marL="0" indent="0">
              <a:buNone/>
            </a:pPr>
            <a:r>
              <a:rPr lang="ar-EG" sz="36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           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بالمسجد </a:t>
            </a:r>
            <a:r>
              <a:rPr lang="ar-SA" sz="3600" b="1" dirty="0">
                <a:solidFill>
                  <a:srgbClr val="FF0066"/>
                </a:solidFill>
                <a:cs typeface="+mj-cs"/>
              </a:rPr>
              <a:t>والمكث فيه أطول فترة ممكنه 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    </a:t>
            </a:r>
          </a:p>
          <a:p>
            <a:pPr marL="0" indent="0">
              <a:buNone/>
            </a:pPr>
            <a:r>
              <a:rPr lang="ar-EG" sz="36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         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صرت </a:t>
            </a:r>
            <a:r>
              <a:rPr lang="ar-SA" sz="3600" b="1" dirty="0">
                <a:solidFill>
                  <a:srgbClr val="FF0066"/>
                </a:solidFill>
                <a:cs typeface="+mj-cs"/>
              </a:rPr>
              <a:t>اليوم لا تمكث في المسجد إلا </a:t>
            </a:r>
            <a:r>
              <a:rPr lang="ar-SA" sz="3600" b="1" dirty="0" smtClean="0">
                <a:solidFill>
                  <a:srgbClr val="FF0066"/>
                </a:solidFill>
                <a:cs typeface="+mj-cs"/>
              </a:rPr>
              <a:t>قليلا</a:t>
            </a:r>
            <a:r>
              <a:rPr lang="ar-EG" sz="3600" b="1" dirty="0" smtClean="0">
                <a:solidFill>
                  <a:srgbClr val="FF0066"/>
                </a:solidFill>
                <a:cs typeface="+mj-cs"/>
              </a:rPr>
              <a:t>.</a:t>
            </a:r>
            <a:r>
              <a:rPr lang="ar-EG" sz="3600" b="1" dirty="0" smtClean="0">
                <a:solidFill>
                  <a:srgbClr val="740074"/>
                </a:solidFill>
                <a:cs typeface="+mj-cs"/>
              </a:rPr>
              <a:t> </a:t>
            </a:r>
            <a:endParaRPr lang="ar-EG" sz="3600" b="1" dirty="0">
              <a:solidFill>
                <a:srgbClr val="740074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0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95599" y="544178"/>
            <a:ext cx="7886700" cy="63138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و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ارتباط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القلب بالمسجد من أكبر </a:t>
            </a:r>
            <a:endParaRPr lang="ar-EG" sz="44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</a:rPr>
              <a:t>     </a:t>
            </a:r>
            <a:r>
              <a:rPr lang="ar-SA" sz="4400" b="1" dirty="0" smtClean="0">
                <a:solidFill>
                  <a:srgbClr val="740074"/>
                </a:solidFill>
              </a:rPr>
              <a:t>العوامل</a:t>
            </a:r>
            <a:r>
              <a:rPr lang="ar-EG" sz="4400" b="1" dirty="0" smtClean="0">
                <a:solidFill>
                  <a:srgbClr val="740074"/>
                </a:solidFill>
              </a:rPr>
              <a:t>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على 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التثبيت على </a:t>
            </a:r>
            <a:r>
              <a:rPr lang="ar-SA" sz="4400" b="1" dirty="0" smtClean="0">
                <a:solidFill>
                  <a:srgbClr val="740074"/>
                </a:solidFill>
                <a:cs typeface="+mj-cs"/>
              </a:rPr>
              <a:t>الإيمان</a:t>
            </a:r>
            <a:r>
              <a:rPr lang="ar-SA" sz="4400" b="1" dirty="0">
                <a:solidFill>
                  <a:srgbClr val="740074"/>
                </a:solidFill>
                <a:cs typeface="+mj-cs"/>
              </a:rPr>
              <a:t> 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.. </a:t>
            </a: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ففيه صحبة الإيمان وحلق العلم  </a:t>
            </a:r>
          </a:p>
          <a:p>
            <a:pPr marL="0" indent="0" algn="ctr">
              <a:buNone/>
            </a:pPr>
            <a:r>
              <a:rPr lang="ar-EG" sz="4400" b="1" dirty="0">
                <a:solidFill>
                  <a:srgbClr val="740074"/>
                </a:solidFill>
                <a:cs typeface="+mj-cs"/>
              </a:rPr>
              <a:t> </a:t>
            </a:r>
            <a:r>
              <a:rPr lang="ar-EG" sz="4400" b="1" dirty="0" smtClean="0">
                <a:solidFill>
                  <a:srgbClr val="740074"/>
                </a:solidFill>
                <a:cs typeface="+mj-cs"/>
              </a:rPr>
              <a:t>              والملائكة ورحمات الله النازلة.</a:t>
            </a:r>
          </a:p>
          <a:p>
            <a:pPr marL="0" indent="0" algn="ctr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FF0066"/>
                </a:solidFill>
                <a:cs typeface="+mj-cs"/>
              </a:rPr>
              <a:t>        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اللهم </a:t>
            </a:r>
            <a:r>
              <a:rPr lang="ar-SA" sz="5400" b="1" dirty="0">
                <a:solidFill>
                  <a:srgbClr val="FF0066"/>
                </a:solidFill>
                <a:cs typeface="+mj-cs"/>
              </a:rPr>
              <a:t>اجعل قلوبنا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معلقة</a:t>
            </a:r>
            <a:endParaRPr lang="ar-EG" sz="54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54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             </a:t>
            </a:r>
            <a:r>
              <a:rPr lang="ar-SA" sz="5400" b="1" dirty="0" smtClean="0">
                <a:solidFill>
                  <a:srgbClr val="FF0066"/>
                </a:solidFill>
                <a:cs typeface="+mj-cs"/>
              </a:rPr>
              <a:t> </a:t>
            </a:r>
            <a:r>
              <a:rPr lang="ar-EG" sz="5400" b="1" dirty="0" smtClean="0">
                <a:solidFill>
                  <a:srgbClr val="FF0066"/>
                </a:solidFill>
                <a:cs typeface="+mj-cs"/>
              </a:rPr>
              <a:t>بالمساجد..</a:t>
            </a:r>
            <a:endParaRPr lang="en-US" sz="54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4400" dirty="0"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0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0311" y="2817299"/>
            <a:ext cx="7124432" cy="49615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وختاماً..</a:t>
            </a:r>
            <a:endParaRPr lang="en-US" sz="11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4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02276" y="2096082"/>
            <a:ext cx="6828217" cy="16387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11000" b="1" dirty="0" smtClean="0">
                <a:solidFill>
                  <a:srgbClr val="FF0066"/>
                </a:solidFill>
                <a:cs typeface="+mj-cs"/>
              </a:rPr>
              <a:t>قل لي بالله عليك ..</a:t>
            </a:r>
            <a:endParaRPr lang="ar-EG" sz="110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0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46976" y="1027136"/>
            <a:ext cx="7124432" cy="49615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11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هل </a:t>
            </a:r>
            <a:endParaRPr lang="ar-EG" sz="110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SA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صمت</a:t>
            </a:r>
            <a:endParaRPr lang="ar-EG" sz="110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 algn="ctr">
              <a:buNone/>
            </a:pP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SA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رمضان</a:t>
            </a:r>
            <a:r>
              <a:rPr lang="ar-EG" sz="11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؟</a:t>
            </a:r>
            <a:endParaRPr lang="en-US" sz="11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9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1" y="796087"/>
            <a:ext cx="5083432" cy="5756858"/>
          </a:xfrm>
        </p:spPr>
      </p:pic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0098">
            <a:off x="950836" y="2342076"/>
            <a:ext cx="3924300" cy="20193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8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2" r="1" b="22844"/>
          <a:stretch/>
        </p:blipFill>
        <p:spPr>
          <a:xfrm flipH="1">
            <a:off x="1" y="796087"/>
            <a:ext cx="5083432" cy="57568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868493">
            <a:off x="931369" y="2819128"/>
            <a:ext cx="4059215" cy="1312830"/>
          </a:xfrm>
        </p:spPr>
        <p:txBody>
          <a:bodyPr>
            <a:noAutofit/>
          </a:bodyPr>
          <a:lstStyle/>
          <a:p>
            <a:pPr algn="ctr"/>
            <a:r>
              <a:rPr lang="ar-EG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 تحيات الداعية الفاضلة:</a:t>
            </a:r>
            <a:r>
              <a:rPr lang="ar-EG" sz="32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3200" b="1" u="sng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32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ذكية الأعرج ..</a:t>
            </a:r>
            <a:br>
              <a:rPr lang="ar-EG" sz="32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3200" b="1" dirty="0" smtClean="0">
                <a:solidFill>
                  <a:srgbClr val="74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 فادي ..</a:t>
            </a:r>
            <a:endParaRPr lang="ar-EG" sz="3200" b="1" dirty="0">
              <a:solidFill>
                <a:srgbClr val="740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0931" y="2669964"/>
            <a:ext cx="212502" cy="20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16" y="3674516"/>
            <a:ext cx="1535001" cy="1535001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4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22068" y="29028"/>
            <a:ext cx="7886700" cy="61174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8800" b="1" dirty="0" smtClean="0">
                <a:solidFill>
                  <a:srgbClr val="FF0066"/>
                </a:solidFill>
                <a:cs typeface="+mj-cs"/>
              </a:rPr>
              <a:t>     </a:t>
            </a:r>
            <a:r>
              <a:rPr lang="ar-SA" sz="8800" b="1" dirty="0" smtClean="0">
                <a:solidFill>
                  <a:srgbClr val="FF0066"/>
                </a:solidFill>
                <a:cs typeface="+mj-cs"/>
              </a:rPr>
              <a:t>دليل </a:t>
            </a:r>
            <a:r>
              <a:rPr lang="ar-SA" sz="8800" b="1" dirty="0">
                <a:solidFill>
                  <a:srgbClr val="FF0066"/>
                </a:solidFill>
                <a:cs typeface="+mj-cs"/>
              </a:rPr>
              <a:t>!! </a:t>
            </a:r>
            <a:endParaRPr lang="en-US" sz="8800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endParaRPr lang="en-US" b="1" dirty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EG" sz="8800" b="1" dirty="0" smtClean="0">
                <a:solidFill>
                  <a:srgbClr val="FF0066"/>
                </a:solidFill>
                <a:cs typeface="+mj-cs"/>
              </a:rPr>
              <a:t>   لم ال</a:t>
            </a:r>
            <a:r>
              <a:rPr lang="ar-SA" sz="8800" b="1" dirty="0" smtClean="0">
                <a:solidFill>
                  <a:srgbClr val="FF0066"/>
                </a:solidFill>
                <a:cs typeface="+mj-cs"/>
              </a:rPr>
              <a:t>دليل</a:t>
            </a:r>
            <a:r>
              <a:rPr lang="ar-EG" sz="8800" b="1" dirty="0" smtClean="0">
                <a:solidFill>
                  <a:srgbClr val="FF0066"/>
                </a:solidFill>
                <a:cs typeface="+mj-cs"/>
              </a:rPr>
              <a:t>؟!</a:t>
            </a:r>
          </a:p>
          <a:p>
            <a:pPr marL="0" indent="0" algn="ctr">
              <a:buNone/>
            </a:pPr>
            <a:endParaRPr lang="ar-EG" sz="1400" b="1" dirty="0" smtClean="0">
              <a:solidFill>
                <a:srgbClr val="FF0066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8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EG" sz="8800" b="1" dirty="0">
                <a:solidFill>
                  <a:srgbClr val="740074"/>
                </a:solidFill>
                <a:cs typeface="+mj-cs"/>
              </a:rPr>
              <a:t>أ</a:t>
            </a:r>
            <a:r>
              <a:rPr lang="ar-SA" sz="8800" b="1" dirty="0" smtClean="0">
                <a:solidFill>
                  <a:srgbClr val="740074"/>
                </a:solidFill>
                <a:cs typeface="+mj-cs"/>
              </a:rPr>
              <a:t>نا </a:t>
            </a:r>
            <a:r>
              <a:rPr lang="ar-EG" sz="8800" b="1" dirty="0" smtClean="0">
                <a:solidFill>
                  <a:srgbClr val="740074"/>
                </a:solidFill>
                <a:cs typeface="+mj-cs"/>
              </a:rPr>
              <a:t>أعلم</a:t>
            </a:r>
            <a:r>
              <a:rPr lang="ar-SA" sz="88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EG" sz="8800" b="1" dirty="0" smtClean="0">
                <a:solidFill>
                  <a:srgbClr val="740074"/>
                </a:solidFill>
                <a:cs typeface="+mj-cs"/>
              </a:rPr>
              <a:t>أ</a:t>
            </a:r>
            <a:r>
              <a:rPr lang="ar-SA" sz="8800" b="1" dirty="0" smtClean="0">
                <a:solidFill>
                  <a:srgbClr val="740074"/>
                </a:solidFill>
                <a:cs typeface="+mj-cs"/>
              </a:rPr>
              <a:t>ني</a:t>
            </a:r>
            <a:endParaRPr lang="ar-EG" sz="8800" b="1" dirty="0" smtClean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r>
              <a:rPr lang="ar-SA" sz="8800" b="1" dirty="0" smtClean="0">
                <a:solidFill>
                  <a:srgbClr val="740074"/>
                </a:solidFill>
                <a:cs typeface="+mj-cs"/>
              </a:rPr>
              <a:t> </a:t>
            </a:r>
            <a:r>
              <a:rPr lang="ar-SA" sz="8800" b="1" dirty="0">
                <a:solidFill>
                  <a:srgbClr val="740074"/>
                </a:solidFill>
                <a:cs typeface="+mj-cs"/>
              </a:rPr>
              <a:t>صمت رمضان </a:t>
            </a:r>
            <a:r>
              <a:rPr lang="ar-EG" sz="8800" b="1" dirty="0" smtClean="0">
                <a:solidFill>
                  <a:srgbClr val="740074"/>
                </a:solidFill>
                <a:cs typeface="+mj-cs"/>
              </a:rPr>
              <a:t>!!</a:t>
            </a:r>
            <a:endParaRPr lang="en-US" sz="8800" b="1" dirty="0">
              <a:solidFill>
                <a:srgbClr val="740074"/>
              </a:solidFill>
              <a:cs typeface="+mj-cs"/>
            </a:endParaRPr>
          </a:p>
          <a:p>
            <a:pPr marL="0" indent="0" algn="ctr">
              <a:buNone/>
            </a:pPr>
            <a:endParaRPr lang="ar-EG" sz="8800" b="1" dirty="0">
              <a:solidFill>
                <a:srgbClr val="FF0066"/>
              </a:solidFill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41" y="6078745"/>
            <a:ext cx="1024530" cy="6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</TotalTime>
  <Words>1178</Words>
  <Application>Microsoft Office PowerPoint</Application>
  <PresentationFormat>عرض على الشاشة (3:4)‏</PresentationFormat>
  <Paragraphs>457</Paragraphs>
  <Slides>87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87</vt:i4>
      </vt:variant>
    </vt:vector>
  </HeadingPairs>
  <TitlesOfParts>
    <vt:vector size="94" baseType="lpstr">
      <vt:lpstr>AngsanaUPC</vt:lpstr>
      <vt:lpstr>Arabic Typesetting</vt:lpstr>
      <vt:lpstr>Arial</vt:lpstr>
      <vt:lpstr>Calibri</vt:lpstr>
      <vt:lpstr>Calibri Light</vt:lpstr>
      <vt:lpstr>Times New Roman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ثمرات رمضان ..</vt:lpstr>
      <vt:lpstr>أولاً: الثبات على الطاعة.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ثانياً: إيثار مرضاة الله  على هواك.. 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ثالثاً: الصبر.. 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رابعاً: التقوى.. 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كيف الثبات ؟! </vt:lpstr>
      <vt:lpstr>أولاً:  التخلص من الهموم   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ثانياً:  رمضنة العام..  </vt:lpstr>
      <vt:lpstr>عرض تقديمي في PowerPoint</vt:lpstr>
      <vt:lpstr>عرض تقديمي في PowerPoint</vt:lpstr>
      <vt:lpstr>ثالثاً:  إدامة الدعاء..  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رابعاً:  الإرتباط بالمسجد ..  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مع تحيات الداعية الفاضلة: ذكية الأعرج .. أم فادي 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Arhc.Mona</dc:creator>
  <cp:lastModifiedBy>Walid Kotb</cp:lastModifiedBy>
  <cp:revision>59</cp:revision>
  <dcterms:created xsi:type="dcterms:W3CDTF">2015-08-06T10:10:59Z</dcterms:created>
  <dcterms:modified xsi:type="dcterms:W3CDTF">2015-08-10T07:12:28Z</dcterms:modified>
</cp:coreProperties>
</file>